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0" r:id="rId3"/>
    <p:sldMasterId id="2147483685" r:id="rId4"/>
    <p:sldMasterId id="2147483691" r:id="rId5"/>
  </p:sldMasterIdLst>
  <p:notesMasterIdLst>
    <p:notesMasterId r:id="rId91"/>
  </p:notesMasterIdLst>
  <p:sldIdLst>
    <p:sldId id="256" r:id="rId6"/>
    <p:sldId id="401" r:id="rId7"/>
    <p:sldId id="406" r:id="rId8"/>
    <p:sldId id="507" r:id="rId9"/>
    <p:sldId id="517" r:id="rId10"/>
    <p:sldId id="520" r:id="rId11"/>
    <p:sldId id="536" r:id="rId12"/>
    <p:sldId id="532" r:id="rId13"/>
    <p:sldId id="537" r:id="rId14"/>
    <p:sldId id="533" r:id="rId15"/>
    <p:sldId id="523" r:id="rId16"/>
    <p:sldId id="524" r:id="rId17"/>
    <p:sldId id="525" r:id="rId18"/>
    <p:sldId id="534" r:id="rId19"/>
    <p:sldId id="528" r:id="rId20"/>
    <p:sldId id="529" r:id="rId21"/>
    <p:sldId id="530" r:id="rId22"/>
    <p:sldId id="450" r:id="rId23"/>
    <p:sldId id="539" r:id="rId24"/>
    <p:sldId id="546" r:id="rId25"/>
    <p:sldId id="549" r:id="rId26"/>
    <p:sldId id="404" r:id="rId27"/>
    <p:sldId id="415" r:id="rId28"/>
    <p:sldId id="418" r:id="rId29"/>
    <p:sldId id="419" r:id="rId30"/>
    <p:sldId id="421" r:id="rId31"/>
    <p:sldId id="422" r:id="rId32"/>
    <p:sldId id="423" r:id="rId33"/>
    <p:sldId id="424" r:id="rId34"/>
    <p:sldId id="425" r:id="rId35"/>
    <p:sldId id="502" r:id="rId36"/>
    <p:sldId id="429" r:id="rId37"/>
    <p:sldId id="548" r:id="rId38"/>
    <p:sldId id="430" r:id="rId39"/>
    <p:sldId id="431" r:id="rId40"/>
    <p:sldId id="432" r:id="rId41"/>
    <p:sldId id="433" r:id="rId42"/>
    <p:sldId id="434" r:id="rId43"/>
    <p:sldId id="435" r:id="rId44"/>
    <p:sldId id="438" r:id="rId45"/>
    <p:sldId id="440" r:id="rId46"/>
    <p:sldId id="506" r:id="rId47"/>
    <p:sldId id="550" r:id="rId48"/>
    <p:sldId id="505" r:id="rId49"/>
    <p:sldId id="441" r:id="rId50"/>
    <p:sldId id="444" r:id="rId51"/>
    <p:sldId id="445" r:id="rId52"/>
    <p:sldId id="442" r:id="rId53"/>
    <p:sldId id="446" r:id="rId54"/>
    <p:sldId id="551" r:id="rId55"/>
    <p:sldId id="538" r:id="rId56"/>
    <p:sldId id="447" r:id="rId57"/>
    <p:sldId id="541" r:id="rId58"/>
    <p:sldId id="542" r:id="rId59"/>
    <p:sldId id="547" r:id="rId60"/>
    <p:sldId id="552" r:id="rId61"/>
    <p:sldId id="504" r:id="rId62"/>
    <p:sldId id="451" r:id="rId63"/>
    <p:sldId id="452" r:id="rId64"/>
    <p:sldId id="454" r:id="rId65"/>
    <p:sldId id="491" r:id="rId66"/>
    <p:sldId id="453" r:id="rId67"/>
    <p:sldId id="497" r:id="rId68"/>
    <p:sldId id="460" r:id="rId69"/>
    <p:sldId id="499" r:id="rId70"/>
    <p:sldId id="492" r:id="rId71"/>
    <p:sldId id="464" r:id="rId72"/>
    <p:sldId id="465" r:id="rId73"/>
    <p:sldId id="467" r:id="rId74"/>
    <p:sldId id="468" r:id="rId75"/>
    <p:sldId id="469" r:id="rId76"/>
    <p:sldId id="481" r:id="rId77"/>
    <p:sldId id="482" r:id="rId78"/>
    <p:sldId id="471" r:id="rId79"/>
    <p:sldId id="472" r:id="rId80"/>
    <p:sldId id="473" r:id="rId81"/>
    <p:sldId id="483" r:id="rId82"/>
    <p:sldId id="485" r:id="rId83"/>
    <p:sldId id="486" r:id="rId84"/>
    <p:sldId id="487" r:id="rId85"/>
    <p:sldId id="490" r:id="rId86"/>
    <p:sldId id="493" r:id="rId87"/>
    <p:sldId id="495" r:id="rId88"/>
    <p:sldId id="496" r:id="rId89"/>
    <p:sldId id="379" r:id="rId9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8.wmf"/><Relationship Id="rId1" Type="http://schemas.openxmlformats.org/officeDocument/2006/relationships/image" Target="../media/image24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886F3-9F20-42F5-929C-CA0920CBA29A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59729-0725-40A8-8FDF-5126D1BEE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4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828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556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(C) Vipin Kumar, Parallel Issues in Data Mining, VECPAR 2002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183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580D228-2726-4CC7-A70D-AFE0B8A7A1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08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371A9E-224C-451E-9E00-DBCFBF2D4B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735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0AD3A65-53CD-4D74-B72D-ABB9DABF4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674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075858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982366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988704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3400" y="762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533400" y="6324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648276" y="4129506"/>
            <a:ext cx="955662" cy="85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30021" y="3772572"/>
            <a:ext cx="980184" cy="895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2146786" y="1853239"/>
            <a:ext cx="1106621" cy="1043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960119" y="2647695"/>
            <a:ext cx="1197102" cy="10919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156072" y="2865560"/>
            <a:ext cx="1116874" cy="110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350848" y="4320285"/>
            <a:ext cx="1196625" cy="1153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3317747" y="1907794"/>
            <a:ext cx="1141475" cy="1098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781050" y="1759204"/>
            <a:ext cx="5294630" cy="3337560"/>
          </a:xfrm>
          <a:custGeom>
            <a:avLst/>
            <a:gdLst/>
            <a:ahLst/>
            <a:cxnLst/>
            <a:rect l="l" t="t" r="r" b="b"/>
            <a:pathLst>
              <a:path w="5294630" h="3337560">
                <a:moveTo>
                  <a:pt x="3159252" y="1579626"/>
                </a:moveTo>
                <a:lnTo>
                  <a:pt x="3148611" y="1541285"/>
                </a:lnTo>
                <a:lnTo>
                  <a:pt x="3134416" y="1504039"/>
                </a:lnTo>
                <a:lnTo>
                  <a:pt x="3116802" y="1467969"/>
                </a:lnTo>
                <a:lnTo>
                  <a:pt x="3095904" y="1433153"/>
                </a:lnTo>
                <a:lnTo>
                  <a:pt x="3071858" y="1399671"/>
                </a:lnTo>
                <a:lnTo>
                  <a:pt x="3044800" y="1367603"/>
                </a:lnTo>
                <a:lnTo>
                  <a:pt x="3014867" y="1337027"/>
                </a:lnTo>
                <a:lnTo>
                  <a:pt x="2982192" y="1308024"/>
                </a:lnTo>
                <a:lnTo>
                  <a:pt x="2946913" y="1280673"/>
                </a:lnTo>
                <a:lnTo>
                  <a:pt x="2909166" y="1255053"/>
                </a:lnTo>
                <a:lnTo>
                  <a:pt x="2869085" y="1231243"/>
                </a:lnTo>
                <a:lnTo>
                  <a:pt x="2826806" y="1209325"/>
                </a:lnTo>
                <a:lnTo>
                  <a:pt x="2782466" y="1189376"/>
                </a:lnTo>
                <a:lnTo>
                  <a:pt x="2736200" y="1171476"/>
                </a:lnTo>
                <a:lnTo>
                  <a:pt x="2688144" y="1155705"/>
                </a:lnTo>
                <a:lnTo>
                  <a:pt x="2638434" y="1142142"/>
                </a:lnTo>
                <a:lnTo>
                  <a:pt x="2587205" y="1130867"/>
                </a:lnTo>
                <a:lnTo>
                  <a:pt x="2534594" y="1121959"/>
                </a:lnTo>
                <a:lnTo>
                  <a:pt x="2480735" y="1115498"/>
                </a:lnTo>
                <a:lnTo>
                  <a:pt x="2425765" y="1111563"/>
                </a:lnTo>
                <a:lnTo>
                  <a:pt x="2369820" y="1110234"/>
                </a:lnTo>
                <a:lnTo>
                  <a:pt x="2312419" y="1111619"/>
                </a:lnTo>
                <a:lnTo>
                  <a:pt x="2256192" y="1115716"/>
                </a:lnTo>
                <a:lnTo>
                  <a:pt x="2201267" y="1122437"/>
                </a:lnTo>
                <a:lnTo>
                  <a:pt x="2147772" y="1131694"/>
                </a:lnTo>
                <a:lnTo>
                  <a:pt x="2095836" y="1143397"/>
                </a:lnTo>
                <a:lnTo>
                  <a:pt x="2045586" y="1157459"/>
                </a:lnTo>
                <a:lnTo>
                  <a:pt x="1997150" y="1173791"/>
                </a:lnTo>
                <a:lnTo>
                  <a:pt x="1950657" y="1192306"/>
                </a:lnTo>
                <a:lnTo>
                  <a:pt x="1906236" y="1212914"/>
                </a:lnTo>
                <a:lnTo>
                  <a:pt x="1864013" y="1235528"/>
                </a:lnTo>
                <a:lnTo>
                  <a:pt x="1824117" y="1260059"/>
                </a:lnTo>
                <a:lnTo>
                  <a:pt x="1786677" y="1286419"/>
                </a:lnTo>
                <a:lnTo>
                  <a:pt x="1751820" y="1314519"/>
                </a:lnTo>
                <a:lnTo>
                  <a:pt x="1719675" y="1344272"/>
                </a:lnTo>
                <a:lnTo>
                  <a:pt x="1690369" y="1375589"/>
                </a:lnTo>
                <a:lnTo>
                  <a:pt x="1664031" y="1408381"/>
                </a:lnTo>
                <a:lnTo>
                  <a:pt x="1640789" y="1442561"/>
                </a:lnTo>
                <a:lnTo>
                  <a:pt x="1620772" y="1478039"/>
                </a:lnTo>
                <a:lnTo>
                  <a:pt x="1604106" y="1514729"/>
                </a:lnTo>
                <a:lnTo>
                  <a:pt x="1590921" y="1552540"/>
                </a:lnTo>
                <a:lnTo>
                  <a:pt x="1581345" y="1591386"/>
                </a:lnTo>
                <a:lnTo>
                  <a:pt x="1575505" y="1631178"/>
                </a:lnTo>
                <a:lnTo>
                  <a:pt x="1573530" y="1671828"/>
                </a:lnTo>
                <a:lnTo>
                  <a:pt x="1575505" y="1711749"/>
                </a:lnTo>
                <a:lnTo>
                  <a:pt x="1581345" y="1750943"/>
                </a:lnTo>
                <a:lnTo>
                  <a:pt x="1590921" y="1789311"/>
                </a:lnTo>
                <a:lnTo>
                  <a:pt x="1604106" y="1826756"/>
                </a:lnTo>
                <a:lnTo>
                  <a:pt x="1620772" y="1863181"/>
                </a:lnTo>
                <a:lnTo>
                  <a:pt x="1640789" y="1898488"/>
                </a:lnTo>
                <a:lnTo>
                  <a:pt x="1664031" y="1932581"/>
                </a:lnTo>
                <a:lnTo>
                  <a:pt x="1690369" y="1965361"/>
                </a:lnTo>
                <a:lnTo>
                  <a:pt x="1719675" y="1996732"/>
                </a:lnTo>
                <a:lnTo>
                  <a:pt x="1751820" y="2026596"/>
                </a:lnTo>
                <a:lnTo>
                  <a:pt x="1786677" y="2054855"/>
                </a:lnTo>
                <a:lnTo>
                  <a:pt x="1824117" y="2081414"/>
                </a:lnTo>
                <a:lnTo>
                  <a:pt x="1864013" y="2106173"/>
                </a:lnTo>
                <a:lnTo>
                  <a:pt x="1906236" y="2129036"/>
                </a:lnTo>
                <a:lnTo>
                  <a:pt x="1950657" y="2149906"/>
                </a:lnTo>
                <a:lnTo>
                  <a:pt x="1997150" y="2168685"/>
                </a:lnTo>
                <a:lnTo>
                  <a:pt x="2045586" y="2185276"/>
                </a:lnTo>
                <a:lnTo>
                  <a:pt x="2095836" y="2199582"/>
                </a:lnTo>
                <a:lnTo>
                  <a:pt x="2147772" y="2211505"/>
                </a:lnTo>
                <a:lnTo>
                  <a:pt x="2201267" y="2220947"/>
                </a:lnTo>
                <a:lnTo>
                  <a:pt x="2256192" y="2227812"/>
                </a:lnTo>
                <a:lnTo>
                  <a:pt x="2312419" y="2232003"/>
                </a:lnTo>
                <a:lnTo>
                  <a:pt x="2369820" y="2233422"/>
                </a:lnTo>
                <a:lnTo>
                  <a:pt x="2420131" y="2232300"/>
                </a:lnTo>
                <a:lnTo>
                  <a:pt x="2470843" y="2228925"/>
                </a:lnTo>
                <a:lnTo>
                  <a:pt x="2521515" y="2223284"/>
                </a:lnTo>
                <a:lnTo>
                  <a:pt x="2571707" y="2215365"/>
                </a:lnTo>
                <a:lnTo>
                  <a:pt x="2620980" y="2205152"/>
                </a:lnTo>
                <a:lnTo>
                  <a:pt x="2668892" y="2192633"/>
                </a:lnTo>
                <a:lnTo>
                  <a:pt x="2715005" y="2177796"/>
                </a:lnTo>
                <a:lnTo>
                  <a:pt x="3393948" y="3171444"/>
                </a:lnTo>
                <a:lnTo>
                  <a:pt x="3347949" y="3186953"/>
                </a:lnTo>
                <a:lnTo>
                  <a:pt x="3301617" y="3201697"/>
                </a:lnTo>
                <a:lnTo>
                  <a:pt x="3254961" y="3215675"/>
                </a:lnTo>
                <a:lnTo>
                  <a:pt x="3207990" y="3228889"/>
                </a:lnTo>
                <a:lnTo>
                  <a:pt x="3160712" y="3241340"/>
                </a:lnTo>
                <a:lnTo>
                  <a:pt x="3113136" y="3253029"/>
                </a:lnTo>
                <a:lnTo>
                  <a:pt x="3065272" y="3263956"/>
                </a:lnTo>
                <a:lnTo>
                  <a:pt x="3017127" y="3274123"/>
                </a:lnTo>
                <a:lnTo>
                  <a:pt x="2968712" y="3283531"/>
                </a:lnTo>
                <a:lnTo>
                  <a:pt x="2920034" y="3292180"/>
                </a:lnTo>
                <a:lnTo>
                  <a:pt x="2871103" y="3300072"/>
                </a:lnTo>
                <a:lnTo>
                  <a:pt x="2821928" y="3307208"/>
                </a:lnTo>
                <a:lnTo>
                  <a:pt x="2772517" y="3313589"/>
                </a:lnTo>
                <a:lnTo>
                  <a:pt x="2722880" y="3319215"/>
                </a:lnTo>
                <a:lnTo>
                  <a:pt x="2673024" y="3324088"/>
                </a:lnTo>
                <a:lnTo>
                  <a:pt x="2622960" y="3328208"/>
                </a:lnTo>
                <a:lnTo>
                  <a:pt x="2572697" y="3331577"/>
                </a:lnTo>
                <a:lnTo>
                  <a:pt x="2522242" y="3334196"/>
                </a:lnTo>
                <a:lnTo>
                  <a:pt x="2471605" y="3336065"/>
                </a:lnTo>
                <a:lnTo>
                  <a:pt x="2420794" y="3337186"/>
                </a:lnTo>
                <a:lnTo>
                  <a:pt x="2369820" y="3337560"/>
                </a:lnTo>
                <a:lnTo>
                  <a:pt x="2313093" y="3337091"/>
                </a:lnTo>
                <a:lnTo>
                  <a:pt x="2256692" y="3335693"/>
                </a:lnTo>
                <a:lnTo>
                  <a:pt x="2200632" y="3333376"/>
                </a:lnTo>
                <a:lnTo>
                  <a:pt x="2144927" y="3330150"/>
                </a:lnTo>
                <a:lnTo>
                  <a:pt x="2089594" y="3326026"/>
                </a:lnTo>
                <a:lnTo>
                  <a:pt x="2034646" y="3321013"/>
                </a:lnTo>
                <a:lnTo>
                  <a:pt x="1980098" y="3315124"/>
                </a:lnTo>
                <a:lnTo>
                  <a:pt x="1925966" y="3308367"/>
                </a:lnTo>
                <a:lnTo>
                  <a:pt x="1872264" y="3300754"/>
                </a:lnTo>
                <a:lnTo>
                  <a:pt x="1819006" y="3292295"/>
                </a:lnTo>
                <a:lnTo>
                  <a:pt x="1766209" y="3283000"/>
                </a:lnTo>
                <a:lnTo>
                  <a:pt x="1713887" y="3272880"/>
                </a:lnTo>
                <a:lnTo>
                  <a:pt x="1662054" y="3261945"/>
                </a:lnTo>
                <a:lnTo>
                  <a:pt x="1610726" y="3250206"/>
                </a:lnTo>
                <a:lnTo>
                  <a:pt x="1559917" y="3237673"/>
                </a:lnTo>
                <a:lnTo>
                  <a:pt x="1509642" y="3224357"/>
                </a:lnTo>
                <a:lnTo>
                  <a:pt x="1459917" y="3210268"/>
                </a:lnTo>
                <a:lnTo>
                  <a:pt x="1410756" y="3195417"/>
                </a:lnTo>
                <a:lnTo>
                  <a:pt x="1362173" y="3179813"/>
                </a:lnTo>
                <a:lnTo>
                  <a:pt x="1314185" y="3163468"/>
                </a:lnTo>
                <a:lnTo>
                  <a:pt x="1266805" y="3146392"/>
                </a:lnTo>
                <a:lnTo>
                  <a:pt x="1220049" y="3128595"/>
                </a:lnTo>
                <a:lnTo>
                  <a:pt x="1173931" y="3110088"/>
                </a:lnTo>
                <a:lnTo>
                  <a:pt x="1128467" y="3090882"/>
                </a:lnTo>
                <a:lnTo>
                  <a:pt x="1083670" y="3070986"/>
                </a:lnTo>
                <a:lnTo>
                  <a:pt x="1039557" y="3050411"/>
                </a:lnTo>
                <a:lnTo>
                  <a:pt x="996142" y="3029168"/>
                </a:lnTo>
                <a:lnTo>
                  <a:pt x="953439" y="3007266"/>
                </a:lnTo>
                <a:lnTo>
                  <a:pt x="911465" y="2984718"/>
                </a:lnTo>
                <a:lnTo>
                  <a:pt x="870233" y="2961532"/>
                </a:lnTo>
                <a:lnTo>
                  <a:pt x="829758" y="2937720"/>
                </a:lnTo>
                <a:lnTo>
                  <a:pt x="790056" y="2913292"/>
                </a:lnTo>
                <a:lnTo>
                  <a:pt x="751141" y="2888258"/>
                </a:lnTo>
                <a:lnTo>
                  <a:pt x="713028" y="2862628"/>
                </a:lnTo>
                <a:lnTo>
                  <a:pt x="675732" y="2836414"/>
                </a:lnTo>
                <a:lnTo>
                  <a:pt x="639268" y="2809626"/>
                </a:lnTo>
                <a:lnTo>
                  <a:pt x="603650" y="2782274"/>
                </a:lnTo>
                <a:lnTo>
                  <a:pt x="568895" y="2754368"/>
                </a:lnTo>
                <a:lnTo>
                  <a:pt x="535015" y="2725920"/>
                </a:lnTo>
                <a:lnTo>
                  <a:pt x="502027" y="2696938"/>
                </a:lnTo>
                <a:lnTo>
                  <a:pt x="469946" y="2667435"/>
                </a:lnTo>
                <a:lnTo>
                  <a:pt x="438785" y="2637421"/>
                </a:lnTo>
                <a:lnTo>
                  <a:pt x="408561" y="2606905"/>
                </a:lnTo>
                <a:lnTo>
                  <a:pt x="379287" y="2575898"/>
                </a:lnTo>
                <a:lnTo>
                  <a:pt x="350979" y="2544411"/>
                </a:lnTo>
                <a:lnTo>
                  <a:pt x="323652" y="2512455"/>
                </a:lnTo>
                <a:lnTo>
                  <a:pt x="297320" y="2480039"/>
                </a:lnTo>
                <a:lnTo>
                  <a:pt x="271999" y="2447174"/>
                </a:lnTo>
                <a:lnTo>
                  <a:pt x="247703" y="2413870"/>
                </a:lnTo>
                <a:lnTo>
                  <a:pt x="224447" y="2380139"/>
                </a:lnTo>
                <a:lnTo>
                  <a:pt x="202246" y="2345990"/>
                </a:lnTo>
                <a:lnTo>
                  <a:pt x="181115" y="2311434"/>
                </a:lnTo>
                <a:lnTo>
                  <a:pt x="161069" y="2276482"/>
                </a:lnTo>
                <a:lnTo>
                  <a:pt x="142122" y="2241143"/>
                </a:lnTo>
                <a:lnTo>
                  <a:pt x="124290" y="2205429"/>
                </a:lnTo>
                <a:lnTo>
                  <a:pt x="107588" y="2169349"/>
                </a:lnTo>
                <a:lnTo>
                  <a:pt x="92029" y="2132914"/>
                </a:lnTo>
                <a:lnTo>
                  <a:pt x="77630" y="2096135"/>
                </a:lnTo>
                <a:lnTo>
                  <a:pt x="64405" y="2059022"/>
                </a:lnTo>
                <a:lnTo>
                  <a:pt x="52369" y="2021586"/>
                </a:lnTo>
                <a:lnTo>
                  <a:pt x="41536" y="1983837"/>
                </a:lnTo>
                <a:lnTo>
                  <a:pt x="31923" y="1945785"/>
                </a:lnTo>
                <a:lnTo>
                  <a:pt x="23543" y="1907441"/>
                </a:lnTo>
                <a:lnTo>
                  <a:pt x="16411" y="1868815"/>
                </a:lnTo>
                <a:lnTo>
                  <a:pt x="10542" y="1829918"/>
                </a:lnTo>
                <a:lnTo>
                  <a:pt x="5952" y="1790761"/>
                </a:lnTo>
                <a:lnTo>
                  <a:pt x="2655" y="1751353"/>
                </a:lnTo>
                <a:lnTo>
                  <a:pt x="666" y="1711705"/>
                </a:lnTo>
                <a:lnTo>
                  <a:pt x="0" y="1671828"/>
                </a:lnTo>
                <a:lnTo>
                  <a:pt x="647" y="1632293"/>
                </a:lnTo>
                <a:lnTo>
                  <a:pt x="2580" y="1592986"/>
                </a:lnTo>
                <a:lnTo>
                  <a:pt x="5784" y="1553917"/>
                </a:lnTo>
                <a:lnTo>
                  <a:pt x="10246" y="1515097"/>
                </a:lnTo>
                <a:lnTo>
                  <a:pt x="15950" y="1476535"/>
                </a:lnTo>
                <a:lnTo>
                  <a:pt x="22882" y="1438241"/>
                </a:lnTo>
                <a:lnTo>
                  <a:pt x="31029" y="1400225"/>
                </a:lnTo>
                <a:lnTo>
                  <a:pt x="40376" y="1362497"/>
                </a:lnTo>
                <a:lnTo>
                  <a:pt x="50908" y="1325066"/>
                </a:lnTo>
                <a:lnTo>
                  <a:pt x="62612" y="1287944"/>
                </a:lnTo>
                <a:lnTo>
                  <a:pt x="75474" y="1251139"/>
                </a:lnTo>
                <a:lnTo>
                  <a:pt x="89478" y="1214662"/>
                </a:lnTo>
                <a:lnTo>
                  <a:pt x="104611" y="1178523"/>
                </a:lnTo>
                <a:lnTo>
                  <a:pt x="120859" y="1142731"/>
                </a:lnTo>
                <a:lnTo>
                  <a:pt x="138207" y="1107297"/>
                </a:lnTo>
                <a:lnTo>
                  <a:pt x="156641" y="1072230"/>
                </a:lnTo>
                <a:lnTo>
                  <a:pt x="176146" y="1037541"/>
                </a:lnTo>
                <a:lnTo>
                  <a:pt x="196709" y="1003239"/>
                </a:lnTo>
                <a:lnTo>
                  <a:pt x="218316" y="969335"/>
                </a:lnTo>
                <a:lnTo>
                  <a:pt x="240951" y="935838"/>
                </a:lnTo>
                <a:lnTo>
                  <a:pt x="264602" y="902758"/>
                </a:lnTo>
                <a:lnTo>
                  <a:pt x="289252" y="870105"/>
                </a:lnTo>
                <a:lnTo>
                  <a:pt x="314890" y="837889"/>
                </a:lnTo>
                <a:lnTo>
                  <a:pt x="341499" y="806120"/>
                </a:lnTo>
                <a:lnTo>
                  <a:pt x="369065" y="774809"/>
                </a:lnTo>
                <a:lnTo>
                  <a:pt x="397576" y="743964"/>
                </a:lnTo>
                <a:lnTo>
                  <a:pt x="427016" y="713596"/>
                </a:lnTo>
                <a:lnTo>
                  <a:pt x="457370" y="683715"/>
                </a:lnTo>
                <a:lnTo>
                  <a:pt x="488626" y="654330"/>
                </a:lnTo>
                <a:lnTo>
                  <a:pt x="520768" y="625453"/>
                </a:lnTo>
                <a:lnTo>
                  <a:pt x="553782" y="597092"/>
                </a:lnTo>
                <a:lnTo>
                  <a:pt x="587654" y="569257"/>
                </a:lnTo>
                <a:lnTo>
                  <a:pt x="622370" y="541959"/>
                </a:lnTo>
                <a:lnTo>
                  <a:pt x="657916" y="515208"/>
                </a:lnTo>
                <a:lnTo>
                  <a:pt x="694277" y="489013"/>
                </a:lnTo>
                <a:lnTo>
                  <a:pt x="731439" y="463384"/>
                </a:lnTo>
                <a:lnTo>
                  <a:pt x="769387" y="438332"/>
                </a:lnTo>
                <a:lnTo>
                  <a:pt x="808109" y="413866"/>
                </a:lnTo>
                <a:lnTo>
                  <a:pt x="847588" y="389996"/>
                </a:lnTo>
                <a:lnTo>
                  <a:pt x="887812" y="366733"/>
                </a:lnTo>
                <a:lnTo>
                  <a:pt x="928765" y="344085"/>
                </a:lnTo>
                <a:lnTo>
                  <a:pt x="970434" y="322063"/>
                </a:lnTo>
                <a:lnTo>
                  <a:pt x="1012804" y="300678"/>
                </a:lnTo>
                <a:lnTo>
                  <a:pt x="1055861" y="279938"/>
                </a:lnTo>
                <a:lnTo>
                  <a:pt x="1099591" y="259854"/>
                </a:lnTo>
                <a:lnTo>
                  <a:pt x="1143980" y="240436"/>
                </a:lnTo>
                <a:lnTo>
                  <a:pt x="1189013" y="221694"/>
                </a:lnTo>
                <a:lnTo>
                  <a:pt x="1234676" y="203637"/>
                </a:lnTo>
                <a:lnTo>
                  <a:pt x="1280954" y="186276"/>
                </a:lnTo>
                <a:lnTo>
                  <a:pt x="1327834" y="169621"/>
                </a:lnTo>
                <a:lnTo>
                  <a:pt x="1375302" y="153681"/>
                </a:lnTo>
                <a:lnTo>
                  <a:pt x="1423343" y="138467"/>
                </a:lnTo>
                <a:lnTo>
                  <a:pt x="1471942" y="123988"/>
                </a:lnTo>
                <a:lnTo>
                  <a:pt x="1521086" y="110254"/>
                </a:lnTo>
                <a:lnTo>
                  <a:pt x="1570760" y="97276"/>
                </a:lnTo>
                <a:lnTo>
                  <a:pt x="1620950" y="85063"/>
                </a:lnTo>
                <a:lnTo>
                  <a:pt x="1671642" y="73625"/>
                </a:lnTo>
                <a:lnTo>
                  <a:pt x="1722822" y="62972"/>
                </a:lnTo>
                <a:lnTo>
                  <a:pt x="1774475" y="53115"/>
                </a:lnTo>
                <a:lnTo>
                  <a:pt x="1826587" y="44062"/>
                </a:lnTo>
                <a:lnTo>
                  <a:pt x="1879144" y="35825"/>
                </a:lnTo>
                <a:lnTo>
                  <a:pt x="1932131" y="28412"/>
                </a:lnTo>
                <a:lnTo>
                  <a:pt x="1985535" y="21834"/>
                </a:lnTo>
                <a:lnTo>
                  <a:pt x="2039340" y="16101"/>
                </a:lnTo>
                <a:lnTo>
                  <a:pt x="2093534" y="11222"/>
                </a:lnTo>
                <a:lnTo>
                  <a:pt x="2148101" y="7209"/>
                </a:lnTo>
                <a:lnTo>
                  <a:pt x="2203027" y="4070"/>
                </a:lnTo>
                <a:lnTo>
                  <a:pt x="2258298" y="1815"/>
                </a:lnTo>
                <a:lnTo>
                  <a:pt x="2313901" y="455"/>
                </a:lnTo>
                <a:lnTo>
                  <a:pt x="2369820" y="0"/>
                </a:lnTo>
                <a:lnTo>
                  <a:pt x="2426090" y="465"/>
                </a:lnTo>
                <a:lnTo>
                  <a:pt x="2482067" y="1854"/>
                </a:lnTo>
                <a:lnTo>
                  <a:pt x="2537734" y="4157"/>
                </a:lnTo>
                <a:lnTo>
                  <a:pt x="2593076" y="7365"/>
                </a:lnTo>
                <a:lnTo>
                  <a:pt x="2648076" y="11467"/>
                </a:lnTo>
                <a:lnTo>
                  <a:pt x="2702720" y="16454"/>
                </a:lnTo>
                <a:lnTo>
                  <a:pt x="2756991" y="22316"/>
                </a:lnTo>
                <a:lnTo>
                  <a:pt x="2810873" y="29044"/>
                </a:lnTo>
                <a:lnTo>
                  <a:pt x="2864352" y="36627"/>
                </a:lnTo>
                <a:lnTo>
                  <a:pt x="2917411" y="45055"/>
                </a:lnTo>
                <a:lnTo>
                  <a:pt x="2970034" y="54320"/>
                </a:lnTo>
                <a:lnTo>
                  <a:pt x="3022207" y="64411"/>
                </a:lnTo>
                <a:lnTo>
                  <a:pt x="3073912" y="75319"/>
                </a:lnTo>
                <a:lnTo>
                  <a:pt x="3125135" y="87033"/>
                </a:lnTo>
                <a:lnTo>
                  <a:pt x="3175860" y="99545"/>
                </a:lnTo>
                <a:lnTo>
                  <a:pt x="3226071" y="112843"/>
                </a:lnTo>
                <a:lnTo>
                  <a:pt x="3275752" y="126919"/>
                </a:lnTo>
                <a:lnTo>
                  <a:pt x="3324887" y="141763"/>
                </a:lnTo>
                <a:lnTo>
                  <a:pt x="3373462" y="157364"/>
                </a:lnTo>
                <a:lnTo>
                  <a:pt x="3421459" y="173714"/>
                </a:lnTo>
                <a:lnTo>
                  <a:pt x="3468864" y="190802"/>
                </a:lnTo>
                <a:lnTo>
                  <a:pt x="3515661" y="208618"/>
                </a:lnTo>
                <a:lnTo>
                  <a:pt x="3561834" y="227154"/>
                </a:lnTo>
                <a:lnTo>
                  <a:pt x="3607367" y="246399"/>
                </a:lnTo>
                <a:lnTo>
                  <a:pt x="3652245" y="266342"/>
                </a:lnTo>
                <a:lnTo>
                  <a:pt x="3696452" y="286976"/>
                </a:lnTo>
                <a:lnTo>
                  <a:pt x="3739972" y="308289"/>
                </a:lnTo>
                <a:lnTo>
                  <a:pt x="3782789" y="330272"/>
                </a:lnTo>
                <a:lnTo>
                  <a:pt x="3824888" y="352916"/>
                </a:lnTo>
                <a:lnTo>
                  <a:pt x="3866253" y="376210"/>
                </a:lnTo>
                <a:lnTo>
                  <a:pt x="3906869" y="400145"/>
                </a:lnTo>
                <a:lnTo>
                  <a:pt x="3946719" y="424710"/>
                </a:lnTo>
                <a:lnTo>
                  <a:pt x="3985788" y="449897"/>
                </a:lnTo>
                <a:lnTo>
                  <a:pt x="4024060" y="475696"/>
                </a:lnTo>
                <a:lnTo>
                  <a:pt x="4061520" y="502096"/>
                </a:lnTo>
                <a:lnTo>
                  <a:pt x="4098152" y="529088"/>
                </a:lnTo>
                <a:lnTo>
                  <a:pt x="4133939" y="556662"/>
                </a:lnTo>
                <a:lnTo>
                  <a:pt x="4168867" y="584808"/>
                </a:lnTo>
                <a:lnTo>
                  <a:pt x="4202920" y="613518"/>
                </a:lnTo>
                <a:lnTo>
                  <a:pt x="4236081" y="642780"/>
                </a:lnTo>
                <a:lnTo>
                  <a:pt x="4268336" y="672585"/>
                </a:lnTo>
                <a:lnTo>
                  <a:pt x="4299668" y="702923"/>
                </a:lnTo>
                <a:lnTo>
                  <a:pt x="4330063" y="733785"/>
                </a:lnTo>
                <a:lnTo>
                  <a:pt x="4359503" y="765161"/>
                </a:lnTo>
                <a:lnTo>
                  <a:pt x="4387973" y="797040"/>
                </a:lnTo>
                <a:lnTo>
                  <a:pt x="4415459" y="829414"/>
                </a:lnTo>
                <a:lnTo>
                  <a:pt x="4441943" y="862273"/>
                </a:lnTo>
                <a:lnTo>
                  <a:pt x="4467410" y="895606"/>
                </a:lnTo>
                <a:lnTo>
                  <a:pt x="4491845" y="929405"/>
                </a:lnTo>
                <a:lnTo>
                  <a:pt x="4515232" y="963658"/>
                </a:lnTo>
                <a:lnTo>
                  <a:pt x="4537555" y="998357"/>
                </a:lnTo>
                <a:lnTo>
                  <a:pt x="4558798" y="1033491"/>
                </a:lnTo>
                <a:lnTo>
                  <a:pt x="4578946" y="1069052"/>
                </a:lnTo>
                <a:lnTo>
                  <a:pt x="4597983" y="1105029"/>
                </a:lnTo>
                <a:lnTo>
                  <a:pt x="4615894" y="1141412"/>
                </a:lnTo>
                <a:lnTo>
                  <a:pt x="4632662" y="1178191"/>
                </a:lnTo>
                <a:lnTo>
                  <a:pt x="4648271" y="1215358"/>
                </a:lnTo>
                <a:lnTo>
                  <a:pt x="4662707" y="1252901"/>
                </a:lnTo>
                <a:lnTo>
                  <a:pt x="4675953" y="1290812"/>
                </a:lnTo>
                <a:lnTo>
                  <a:pt x="4687994" y="1329081"/>
                </a:lnTo>
                <a:lnTo>
                  <a:pt x="4698814" y="1367697"/>
                </a:lnTo>
                <a:lnTo>
                  <a:pt x="4708398" y="1406651"/>
                </a:lnTo>
                <a:lnTo>
                  <a:pt x="5294376" y="1338833"/>
                </a:lnTo>
                <a:lnTo>
                  <a:pt x="4152900" y="2449068"/>
                </a:lnTo>
                <a:lnTo>
                  <a:pt x="2573274" y="1647444"/>
                </a:lnTo>
                <a:lnTo>
                  <a:pt x="3159252" y="1579626"/>
                </a:lnTo>
                <a:close/>
              </a:path>
            </a:pathLst>
          </a:custGeom>
          <a:ln w="49352">
            <a:solidFill>
              <a:srgbClr val="00808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6280403" y="1689100"/>
            <a:ext cx="2368296" cy="3663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760200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65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05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28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0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49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7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87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31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08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47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7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828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556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(C) Vipin Kumar, Parallel Issues in Data Mining, VECPAR 2002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183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580D228-2726-4CC7-A70D-AFE0B8A7A1E9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928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371A9E-224C-451E-9E00-DBCFBF2D4B45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50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0AD3A65-53CD-4D74-B72D-ABB9DABF4BA6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79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612525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739699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201214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3400" y="762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533400" y="6324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648276" y="4129506"/>
            <a:ext cx="955662" cy="85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530021" y="3772572"/>
            <a:ext cx="980184" cy="895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2146786" y="1853239"/>
            <a:ext cx="1106621" cy="1043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960119" y="2647695"/>
            <a:ext cx="1197102" cy="10919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156072" y="2865560"/>
            <a:ext cx="1116874" cy="110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350848" y="4320285"/>
            <a:ext cx="1196625" cy="1153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3317747" y="1907794"/>
            <a:ext cx="1141475" cy="1098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781050" y="1759204"/>
            <a:ext cx="5294630" cy="3337560"/>
          </a:xfrm>
          <a:custGeom>
            <a:avLst/>
            <a:gdLst/>
            <a:ahLst/>
            <a:cxnLst/>
            <a:rect l="l" t="t" r="r" b="b"/>
            <a:pathLst>
              <a:path w="5294630" h="3337560">
                <a:moveTo>
                  <a:pt x="3159252" y="1579626"/>
                </a:moveTo>
                <a:lnTo>
                  <a:pt x="3148611" y="1541285"/>
                </a:lnTo>
                <a:lnTo>
                  <a:pt x="3134416" y="1504039"/>
                </a:lnTo>
                <a:lnTo>
                  <a:pt x="3116802" y="1467969"/>
                </a:lnTo>
                <a:lnTo>
                  <a:pt x="3095904" y="1433153"/>
                </a:lnTo>
                <a:lnTo>
                  <a:pt x="3071858" y="1399671"/>
                </a:lnTo>
                <a:lnTo>
                  <a:pt x="3044800" y="1367603"/>
                </a:lnTo>
                <a:lnTo>
                  <a:pt x="3014867" y="1337027"/>
                </a:lnTo>
                <a:lnTo>
                  <a:pt x="2982192" y="1308024"/>
                </a:lnTo>
                <a:lnTo>
                  <a:pt x="2946913" y="1280673"/>
                </a:lnTo>
                <a:lnTo>
                  <a:pt x="2909166" y="1255053"/>
                </a:lnTo>
                <a:lnTo>
                  <a:pt x="2869085" y="1231243"/>
                </a:lnTo>
                <a:lnTo>
                  <a:pt x="2826806" y="1209325"/>
                </a:lnTo>
                <a:lnTo>
                  <a:pt x="2782466" y="1189376"/>
                </a:lnTo>
                <a:lnTo>
                  <a:pt x="2736200" y="1171476"/>
                </a:lnTo>
                <a:lnTo>
                  <a:pt x="2688144" y="1155705"/>
                </a:lnTo>
                <a:lnTo>
                  <a:pt x="2638434" y="1142142"/>
                </a:lnTo>
                <a:lnTo>
                  <a:pt x="2587205" y="1130867"/>
                </a:lnTo>
                <a:lnTo>
                  <a:pt x="2534594" y="1121959"/>
                </a:lnTo>
                <a:lnTo>
                  <a:pt x="2480735" y="1115498"/>
                </a:lnTo>
                <a:lnTo>
                  <a:pt x="2425765" y="1111563"/>
                </a:lnTo>
                <a:lnTo>
                  <a:pt x="2369820" y="1110234"/>
                </a:lnTo>
                <a:lnTo>
                  <a:pt x="2312419" y="1111619"/>
                </a:lnTo>
                <a:lnTo>
                  <a:pt x="2256192" y="1115716"/>
                </a:lnTo>
                <a:lnTo>
                  <a:pt x="2201267" y="1122437"/>
                </a:lnTo>
                <a:lnTo>
                  <a:pt x="2147772" y="1131694"/>
                </a:lnTo>
                <a:lnTo>
                  <a:pt x="2095836" y="1143397"/>
                </a:lnTo>
                <a:lnTo>
                  <a:pt x="2045586" y="1157459"/>
                </a:lnTo>
                <a:lnTo>
                  <a:pt x="1997150" y="1173791"/>
                </a:lnTo>
                <a:lnTo>
                  <a:pt x="1950657" y="1192306"/>
                </a:lnTo>
                <a:lnTo>
                  <a:pt x="1906236" y="1212914"/>
                </a:lnTo>
                <a:lnTo>
                  <a:pt x="1864013" y="1235528"/>
                </a:lnTo>
                <a:lnTo>
                  <a:pt x="1824117" y="1260059"/>
                </a:lnTo>
                <a:lnTo>
                  <a:pt x="1786677" y="1286419"/>
                </a:lnTo>
                <a:lnTo>
                  <a:pt x="1751820" y="1314519"/>
                </a:lnTo>
                <a:lnTo>
                  <a:pt x="1719675" y="1344272"/>
                </a:lnTo>
                <a:lnTo>
                  <a:pt x="1690369" y="1375589"/>
                </a:lnTo>
                <a:lnTo>
                  <a:pt x="1664031" y="1408381"/>
                </a:lnTo>
                <a:lnTo>
                  <a:pt x="1640789" y="1442561"/>
                </a:lnTo>
                <a:lnTo>
                  <a:pt x="1620772" y="1478039"/>
                </a:lnTo>
                <a:lnTo>
                  <a:pt x="1604106" y="1514729"/>
                </a:lnTo>
                <a:lnTo>
                  <a:pt x="1590921" y="1552540"/>
                </a:lnTo>
                <a:lnTo>
                  <a:pt x="1581345" y="1591386"/>
                </a:lnTo>
                <a:lnTo>
                  <a:pt x="1575505" y="1631178"/>
                </a:lnTo>
                <a:lnTo>
                  <a:pt x="1573530" y="1671828"/>
                </a:lnTo>
                <a:lnTo>
                  <a:pt x="1575505" y="1711749"/>
                </a:lnTo>
                <a:lnTo>
                  <a:pt x="1581345" y="1750943"/>
                </a:lnTo>
                <a:lnTo>
                  <a:pt x="1590921" y="1789311"/>
                </a:lnTo>
                <a:lnTo>
                  <a:pt x="1604106" y="1826756"/>
                </a:lnTo>
                <a:lnTo>
                  <a:pt x="1620772" y="1863181"/>
                </a:lnTo>
                <a:lnTo>
                  <a:pt x="1640789" y="1898488"/>
                </a:lnTo>
                <a:lnTo>
                  <a:pt x="1664031" y="1932581"/>
                </a:lnTo>
                <a:lnTo>
                  <a:pt x="1690369" y="1965361"/>
                </a:lnTo>
                <a:lnTo>
                  <a:pt x="1719675" y="1996732"/>
                </a:lnTo>
                <a:lnTo>
                  <a:pt x="1751820" y="2026596"/>
                </a:lnTo>
                <a:lnTo>
                  <a:pt x="1786677" y="2054855"/>
                </a:lnTo>
                <a:lnTo>
                  <a:pt x="1824117" y="2081414"/>
                </a:lnTo>
                <a:lnTo>
                  <a:pt x="1864013" y="2106173"/>
                </a:lnTo>
                <a:lnTo>
                  <a:pt x="1906236" y="2129036"/>
                </a:lnTo>
                <a:lnTo>
                  <a:pt x="1950657" y="2149906"/>
                </a:lnTo>
                <a:lnTo>
                  <a:pt x="1997150" y="2168685"/>
                </a:lnTo>
                <a:lnTo>
                  <a:pt x="2045586" y="2185276"/>
                </a:lnTo>
                <a:lnTo>
                  <a:pt x="2095836" y="2199582"/>
                </a:lnTo>
                <a:lnTo>
                  <a:pt x="2147772" y="2211505"/>
                </a:lnTo>
                <a:lnTo>
                  <a:pt x="2201267" y="2220947"/>
                </a:lnTo>
                <a:lnTo>
                  <a:pt x="2256192" y="2227812"/>
                </a:lnTo>
                <a:lnTo>
                  <a:pt x="2312419" y="2232003"/>
                </a:lnTo>
                <a:lnTo>
                  <a:pt x="2369820" y="2233422"/>
                </a:lnTo>
                <a:lnTo>
                  <a:pt x="2420131" y="2232300"/>
                </a:lnTo>
                <a:lnTo>
                  <a:pt x="2470843" y="2228925"/>
                </a:lnTo>
                <a:lnTo>
                  <a:pt x="2521515" y="2223284"/>
                </a:lnTo>
                <a:lnTo>
                  <a:pt x="2571707" y="2215365"/>
                </a:lnTo>
                <a:lnTo>
                  <a:pt x="2620980" y="2205152"/>
                </a:lnTo>
                <a:lnTo>
                  <a:pt x="2668892" y="2192633"/>
                </a:lnTo>
                <a:lnTo>
                  <a:pt x="2715005" y="2177796"/>
                </a:lnTo>
                <a:lnTo>
                  <a:pt x="3393948" y="3171444"/>
                </a:lnTo>
                <a:lnTo>
                  <a:pt x="3347949" y="3186953"/>
                </a:lnTo>
                <a:lnTo>
                  <a:pt x="3301617" y="3201697"/>
                </a:lnTo>
                <a:lnTo>
                  <a:pt x="3254961" y="3215675"/>
                </a:lnTo>
                <a:lnTo>
                  <a:pt x="3207990" y="3228889"/>
                </a:lnTo>
                <a:lnTo>
                  <a:pt x="3160712" y="3241340"/>
                </a:lnTo>
                <a:lnTo>
                  <a:pt x="3113136" y="3253029"/>
                </a:lnTo>
                <a:lnTo>
                  <a:pt x="3065272" y="3263956"/>
                </a:lnTo>
                <a:lnTo>
                  <a:pt x="3017127" y="3274123"/>
                </a:lnTo>
                <a:lnTo>
                  <a:pt x="2968712" y="3283531"/>
                </a:lnTo>
                <a:lnTo>
                  <a:pt x="2920034" y="3292180"/>
                </a:lnTo>
                <a:lnTo>
                  <a:pt x="2871103" y="3300072"/>
                </a:lnTo>
                <a:lnTo>
                  <a:pt x="2821928" y="3307208"/>
                </a:lnTo>
                <a:lnTo>
                  <a:pt x="2772517" y="3313589"/>
                </a:lnTo>
                <a:lnTo>
                  <a:pt x="2722880" y="3319215"/>
                </a:lnTo>
                <a:lnTo>
                  <a:pt x="2673024" y="3324088"/>
                </a:lnTo>
                <a:lnTo>
                  <a:pt x="2622960" y="3328208"/>
                </a:lnTo>
                <a:lnTo>
                  <a:pt x="2572697" y="3331577"/>
                </a:lnTo>
                <a:lnTo>
                  <a:pt x="2522242" y="3334196"/>
                </a:lnTo>
                <a:lnTo>
                  <a:pt x="2471605" y="3336065"/>
                </a:lnTo>
                <a:lnTo>
                  <a:pt x="2420794" y="3337186"/>
                </a:lnTo>
                <a:lnTo>
                  <a:pt x="2369820" y="3337560"/>
                </a:lnTo>
                <a:lnTo>
                  <a:pt x="2313093" y="3337091"/>
                </a:lnTo>
                <a:lnTo>
                  <a:pt x="2256692" y="3335693"/>
                </a:lnTo>
                <a:lnTo>
                  <a:pt x="2200632" y="3333376"/>
                </a:lnTo>
                <a:lnTo>
                  <a:pt x="2144927" y="3330150"/>
                </a:lnTo>
                <a:lnTo>
                  <a:pt x="2089594" y="3326026"/>
                </a:lnTo>
                <a:lnTo>
                  <a:pt x="2034646" y="3321013"/>
                </a:lnTo>
                <a:lnTo>
                  <a:pt x="1980098" y="3315124"/>
                </a:lnTo>
                <a:lnTo>
                  <a:pt x="1925966" y="3308367"/>
                </a:lnTo>
                <a:lnTo>
                  <a:pt x="1872264" y="3300754"/>
                </a:lnTo>
                <a:lnTo>
                  <a:pt x="1819006" y="3292295"/>
                </a:lnTo>
                <a:lnTo>
                  <a:pt x="1766209" y="3283000"/>
                </a:lnTo>
                <a:lnTo>
                  <a:pt x="1713887" y="3272880"/>
                </a:lnTo>
                <a:lnTo>
                  <a:pt x="1662054" y="3261945"/>
                </a:lnTo>
                <a:lnTo>
                  <a:pt x="1610726" y="3250206"/>
                </a:lnTo>
                <a:lnTo>
                  <a:pt x="1559917" y="3237673"/>
                </a:lnTo>
                <a:lnTo>
                  <a:pt x="1509642" y="3224357"/>
                </a:lnTo>
                <a:lnTo>
                  <a:pt x="1459917" y="3210268"/>
                </a:lnTo>
                <a:lnTo>
                  <a:pt x="1410756" y="3195417"/>
                </a:lnTo>
                <a:lnTo>
                  <a:pt x="1362173" y="3179813"/>
                </a:lnTo>
                <a:lnTo>
                  <a:pt x="1314185" y="3163468"/>
                </a:lnTo>
                <a:lnTo>
                  <a:pt x="1266805" y="3146392"/>
                </a:lnTo>
                <a:lnTo>
                  <a:pt x="1220049" y="3128595"/>
                </a:lnTo>
                <a:lnTo>
                  <a:pt x="1173931" y="3110088"/>
                </a:lnTo>
                <a:lnTo>
                  <a:pt x="1128467" y="3090882"/>
                </a:lnTo>
                <a:lnTo>
                  <a:pt x="1083670" y="3070986"/>
                </a:lnTo>
                <a:lnTo>
                  <a:pt x="1039557" y="3050411"/>
                </a:lnTo>
                <a:lnTo>
                  <a:pt x="996142" y="3029168"/>
                </a:lnTo>
                <a:lnTo>
                  <a:pt x="953439" y="3007266"/>
                </a:lnTo>
                <a:lnTo>
                  <a:pt x="911465" y="2984718"/>
                </a:lnTo>
                <a:lnTo>
                  <a:pt x="870233" y="2961532"/>
                </a:lnTo>
                <a:lnTo>
                  <a:pt x="829758" y="2937720"/>
                </a:lnTo>
                <a:lnTo>
                  <a:pt x="790056" y="2913292"/>
                </a:lnTo>
                <a:lnTo>
                  <a:pt x="751141" y="2888258"/>
                </a:lnTo>
                <a:lnTo>
                  <a:pt x="713028" y="2862628"/>
                </a:lnTo>
                <a:lnTo>
                  <a:pt x="675732" y="2836414"/>
                </a:lnTo>
                <a:lnTo>
                  <a:pt x="639268" y="2809626"/>
                </a:lnTo>
                <a:lnTo>
                  <a:pt x="603650" y="2782274"/>
                </a:lnTo>
                <a:lnTo>
                  <a:pt x="568895" y="2754368"/>
                </a:lnTo>
                <a:lnTo>
                  <a:pt x="535015" y="2725920"/>
                </a:lnTo>
                <a:lnTo>
                  <a:pt x="502027" y="2696938"/>
                </a:lnTo>
                <a:lnTo>
                  <a:pt x="469946" y="2667435"/>
                </a:lnTo>
                <a:lnTo>
                  <a:pt x="438785" y="2637421"/>
                </a:lnTo>
                <a:lnTo>
                  <a:pt x="408561" y="2606905"/>
                </a:lnTo>
                <a:lnTo>
                  <a:pt x="379287" y="2575898"/>
                </a:lnTo>
                <a:lnTo>
                  <a:pt x="350979" y="2544411"/>
                </a:lnTo>
                <a:lnTo>
                  <a:pt x="323652" y="2512455"/>
                </a:lnTo>
                <a:lnTo>
                  <a:pt x="297320" y="2480039"/>
                </a:lnTo>
                <a:lnTo>
                  <a:pt x="271999" y="2447174"/>
                </a:lnTo>
                <a:lnTo>
                  <a:pt x="247703" y="2413870"/>
                </a:lnTo>
                <a:lnTo>
                  <a:pt x="224447" y="2380139"/>
                </a:lnTo>
                <a:lnTo>
                  <a:pt x="202246" y="2345990"/>
                </a:lnTo>
                <a:lnTo>
                  <a:pt x="181115" y="2311434"/>
                </a:lnTo>
                <a:lnTo>
                  <a:pt x="161069" y="2276482"/>
                </a:lnTo>
                <a:lnTo>
                  <a:pt x="142122" y="2241143"/>
                </a:lnTo>
                <a:lnTo>
                  <a:pt x="124290" y="2205429"/>
                </a:lnTo>
                <a:lnTo>
                  <a:pt x="107588" y="2169349"/>
                </a:lnTo>
                <a:lnTo>
                  <a:pt x="92029" y="2132914"/>
                </a:lnTo>
                <a:lnTo>
                  <a:pt x="77630" y="2096135"/>
                </a:lnTo>
                <a:lnTo>
                  <a:pt x="64405" y="2059022"/>
                </a:lnTo>
                <a:lnTo>
                  <a:pt x="52369" y="2021586"/>
                </a:lnTo>
                <a:lnTo>
                  <a:pt x="41536" y="1983837"/>
                </a:lnTo>
                <a:lnTo>
                  <a:pt x="31923" y="1945785"/>
                </a:lnTo>
                <a:lnTo>
                  <a:pt x="23543" y="1907441"/>
                </a:lnTo>
                <a:lnTo>
                  <a:pt x="16411" y="1868815"/>
                </a:lnTo>
                <a:lnTo>
                  <a:pt x="10542" y="1829918"/>
                </a:lnTo>
                <a:lnTo>
                  <a:pt x="5952" y="1790761"/>
                </a:lnTo>
                <a:lnTo>
                  <a:pt x="2655" y="1751353"/>
                </a:lnTo>
                <a:lnTo>
                  <a:pt x="666" y="1711705"/>
                </a:lnTo>
                <a:lnTo>
                  <a:pt x="0" y="1671828"/>
                </a:lnTo>
                <a:lnTo>
                  <a:pt x="647" y="1632293"/>
                </a:lnTo>
                <a:lnTo>
                  <a:pt x="2580" y="1592986"/>
                </a:lnTo>
                <a:lnTo>
                  <a:pt x="5784" y="1553917"/>
                </a:lnTo>
                <a:lnTo>
                  <a:pt x="10246" y="1515097"/>
                </a:lnTo>
                <a:lnTo>
                  <a:pt x="15950" y="1476535"/>
                </a:lnTo>
                <a:lnTo>
                  <a:pt x="22882" y="1438241"/>
                </a:lnTo>
                <a:lnTo>
                  <a:pt x="31029" y="1400225"/>
                </a:lnTo>
                <a:lnTo>
                  <a:pt x="40376" y="1362497"/>
                </a:lnTo>
                <a:lnTo>
                  <a:pt x="50908" y="1325066"/>
                </a:lnTo>
                <a:lnTo>
                  <a:pt x="62612" y="1287944"/>
                </a:lnTo>
                <a:lnTo>
                  <a:pt x="75474" y="1251139"/>
                </a:lnTo>
                <a:lnTo>
                  <a:pt x="89478" y="1214662"/>
                </a:lnTo>
                <a:lnTo>
                  <a:pt x="104611" y="1178523"/>
                </a:lnTo>
                <a:lnTo>
                  <a:pt x="120859" y="1142731"/>
                </a:lnTo>
                <a:lnTo>
                  <a:pt x="138207" y="1107297"/>
                </a:lnTo>
                <a:lnTo>
                  <a:pt x="156641" y="1072230"/>
                </a:lnTo>
                <a:lnTo>
                  <a:pt x="176146" y="1037541"/>
                </a:lnTo>
                <a:lnTo>
                  <a:pt x="196709" y="1003239"/>
                </a:lnTo>
                <a:lnTo>
                  <a:pt x="218316" y="969335"/>
                </a:lnTo>
                <a:lnTo>
                  <a:pt x="240951" y="935838"/>
                </a:lnTo>
                <a:lnTo>
                  <a:pt x="264602" y="902758"/>
                </a:lnTo>
                <a:lnTo>
                  <a:pt x="289252" y="870105"/>
                </a:lnTo>
                <a:lnTo>
                  <a:pt x="314890" y="837889"/>
                </a:lnTo>
                <a:lnTo>
                  <a:pt x="341499" y="806120"/>
                </a:lnTo>
                <a:lnTo>
                  <a:pt x="369065" y="774809"/>
                </a:lnTo>
                <a:lnTo>
                  <a:pt x="397576" y="743964"/>
                </a:lnTo>
                <a:lnTo>
                  <a:pt x="427016" y="713596"/>
                </a:lnTo>
                <a:lnTo>
                  <a:pt x="457370" y="683715"/>
                </a:lnTo>
                <a:lnTo>
                  <a:pt x="488626" y="654330"/>
                </a:lnTo>
                <a:lnTo>
                  <a:pt x="520768" y="625453"/>
                </a:lnTo>
                <a:lnTo>
                  <a:pt x="553782" y="597092"/>
                </a:lnTo>
                <a:lnTo>
                  <a:pt x="587654" y="569257"/>
                </a:lnTo>
                <a:lnTo>
                  <a:pt x="622370" y="541959"/>
                </a:lnTo>
                <a:lnTo>
                  <a:pt x="657916" y="515208"/>
                </a:lnTo>
                <a:lnTo>
                  <a:pt x="694277" y="489013"/>
                </a:lnTo>
                <a:lnTo>
                  <a:pt x="731439" y="463384"/>
                </a:lnTo>
                <a:lnTo>
                  <a:pt x="769387" y="438332"/>
                </a:lnTo>
                <a:lnTo>
                  <a:pt x="808109" y="413866"/>
                </a:lnTo>
                <a:lnTo>
                  <a:pt x="847588" y="389996"/>
                </a:lnTo>
                <a:lnTo>
                  <a:pt x="887812" y="366733"/>
                </a:lnTo>
                <a:lnTo>
                  <a:pt x="928765" y="344085"/>
                </a:lnTo>
                <a:lnTo>
                  <a:pt x="970434" y="322063"/>
                </a:lnTo>
                <a:lnTo>
                  <a:pt x="1012804" y="300678"/>
                </a:lnTo>
                <a:lnTo>
                  <a:pt x="1055861" y="279938"/>
                </a:lnTo>
                <a:lnTo>
                  <a:pt x="1099591" y="259854"/>
                </a:lnTo>
                <a:lnTo>
                  <a:pt x="1143980" y="240436"/>
                </a:lnTo>
                <a:lnTo>
                  <a:pt x="1189013" y="221694"/>
                </a:lnTo>
                <a:lnTo>
                  <a:pt x="1234676" y="203637"/>
                </a:lnTo>
                <a:lnTo>
                  <a:pt x="1280954" y="186276"/>
                </a:lnTo>
                <a:lnTo>
                  <a:pt x="1327834" y="169621"/>
                </a:lnTo>
                <a:lnTo>
                  <a:pt x="1375302" y="153681"/>
                </a:lnTo>
                <a:lnTo>
                  <a:pt x="1423343" y="138467"/>
                </a:lnTo>
                <a:lnTo>
                  <a:pt x="1471942" y="123988"/>
                </a:lnTo>
                <a:lnTo>
                  <a:pt x="1521086" y="110254"/>
                </a:lnTo>
                <a:lnTo>
                  <a:pt x="1570760" y="97276"/>
                </a:lnTo>
                <a:lnTo>
                  <a:pt x="1620950" y="85063"/>
                </a:lnTo>
                <a:lnTo>
                  <a:pt x="1671642" y="73625"/>
                </a:lnTo>
                <a:lnTo>
                  <a:pt x="1722822" y="62972"/>
                </a:lnTo>
                <a:lnTo>
                  <a:pt x="1774475" y="53115"/>
                </a:lnTo>
                <a:lnTo>
                  <a:pt x="1826587" y="44062"/>
                </a:lnTo>
                <a:lnTo>
                  <a:pt x="1879144" y="35825"/>
                </a:lnTo>
                <a:lnTo>
                  <a:pt x="1932131" y="28412"/>
                </a:lnTo>
                <a:lnTo>
                  <a:pt x="1985535" y="21834"/>
                </a:lnTo>
                <a:lnTo>
                  <a:pt x="2039340" y="16101"/>
                </a:lnTo>
                <a:lnTo>
                  <a:pt x="2093534" y="11222"/>
                </a:lnTo>
                <a:lnTo>
                  <a:pt x="2148101" y="7209"/>
                </a:lnTo>
                <a:lnTo>
                  <a:pt x="2203027" y="4070"/>
                </a:lnTo>
                <a:lnTo>
                  <a:pt x="2258298" y="1815"/>
                </a:lnTo>
                <a:lnTo>
                  <a:pt x="2313901" y="455"/>
                </a:lnTo>
                <a:lnTo>
                  <a:pt x="2369820" y="0"/>
                </a:lnTo>
                <a:lnTo>
                  <a:pt x="2426090" y="465"/>
                </a:lnTo>
                <a:lnTo>
                  <a:pt x="2482067" y="1854"/>
                </a:lnTo>
                <a:lnTo>
                  <a:pt x="2537734" y="4157"/>
                </a:lnTo>
                <a:lnTo>
                  <a:pt x="2593076" y="7365"/>
                </a:lnTo>
                <a:lnTo>
                  <a:pt x="2648076" y="11467"/>
                </a:lnTo>
                <a:lnTo>
                  <a:pt x="2702720" y="16454"/>
                </a:lnTo>
                <a:lnTo>
                  <a:pt x="2756991" y="22316"/>
                </a:lnTo>
                <a:lnTo>
                  <a:pt x="2810873" y="29044"/>
                </a:lnTo>
                <a:lnTo>
                  <a:pt x="2864352" y="36627"/>
                </a:lnTo>
                <a:lnTo>
                  <a:pt x="2917411" y="45055"/>
                </a:lnTo>
                <a:lnTo>
                  <a:pt x="2970034" y="54320"/>
                </a:lnTo>
                <a:lnTo>
                  <a:pt x="3022207" y="64411"/>
                </a:lnTo>
                <a:lnTo>
                  <a:pt x="3073912" y="75319"/>
                </a:lnTo>
                <a:lnTo>
                  <a:pt x="3125135" y="87033"/>
                </a:lnTo>
                <a:lnTo>
                  <a:pt x="3175860" y="99545"/>
                </a:lnTo>
                <a:lnTo>
                  <a:pt x="3226071" y="112843"/>
                </a:lnTo>
                <a:lnTo>
                  <a:pt x="3275752" y="126919"/>
                </a:lnTo>
                <a:lnTo>
                  <a:pt x="3324887" y="141763"/>
                </a:lnTo>
                <a:lnTo>
                  <a:pt x="3373462" y="157364"/>
                </a:lnTo>
                <a:lnTo>
                  <a:pt x="3421459" y="173714"/>
                </a:lnTo>
                <a:lnTo>
                  <a:pt x="3468864" y="190802"/>
                </a:lnTo>
                <a:lnTo>
                  <a:pt x="3515661" y="208618"/>
                </a:lnTo>
                <a:lnTo>
                  <a:pt x="3561834" y="227154"/>
                </a:lnTo>
                <a:lnTo>
                  <a:pt x="3607367" y="246399"/>
                </a:lnTo>
                <a:lnTo>
                  <a:pt x="3652245" y="266342"/>
                </a:lnTo>
                <a:lnTo>
                  <a:pt x="3696452" y="286976"/>
                </a:lnTo>
                <a:lnTo>
                  <a:pt x="3739972" y="308289"/>
                </a:lnTo>
                <a:lnTo>
                  <a:pt x="3782789" y="330272"/>
                </a:lnTo>
                <a:lnTo>
                  <a:pt x="3824888" y="352916"/>
                </a:lnTo>
                <a:lnTo>
                  <a:pt x="3866253" y="376210"/>
                </a:lnTo>
                <a:lnTo>
                  <a:pt x="3906869" y="400145"/>
                </a:lnTo>
                <a:lnTo>
                  <a:pt x="3946719" y="424710"/>
                </a:lnTo>
                <a:lnTo>
                  <a:pt x="3985788" y="449897"/>
                </a:lnTo>
                <a:lnTo>
                  <a:pt x="4024060" y="475696"/>
                </a:lnTo>
                <a:lnTo>
                  <a:pt x="4061520" y="502096"/>
                </a:lnTo>
                <a:lnTo>
                  <a:pt x="4098152" y="529088"/>
                </a:lnTo>
                <a:lnTo>
                  <a:pt x="4133939" y="556662"/>
                </a:lnTo>
                <a:lnTo>
                  <a:pt x="4168867" y="584808"/>
                </a:lnTo>
                <a:lnTo>
                  <a:pt x="4202920" y="613518"/>
                </a:lnTo>
                <a:lnTo>
                  <a:pt x="4236081" y="642780"/>
                </a:lnTo>
                <a:lnTo>
                  <a:pt x="4268336" y="672585"/>
                </a:lnTo>
                <a:lnTo>
                  <a:pt x="4299668" y="702923"/>
                </a:lnTo>
                <a:lnTo>
                  <a:pt x="4330063" y="733785"/>
                </a:lnTo>
                <a:lnTo>
                  <a:pt x="4359503" y="765161"/>
                </a:lnTo>
                <a:lnTo>
                  <a:pt x="4387973" y="797040"/>
                </a:lnTo>
                <a:lnTo>
                  <a:pt x="4415459" y="829414"/>
                </a:lnTo>
                <a:lnTo>
                  <a:pt x="4441943" y="862273"/>
                </a:lnTo>
                <a:lnTo>
                  <a:pt x="4467410" y="895606"/>
                </a:lnTo>
                <a:lnTo>
                  <a:pt x="4491845" y="929405"/>
                </a:lnTo>
                <a:lnTo>
                  <a:pt x="4515232" y="963658"/>
                </a:lnTo>
                <a:lnTo>
                  <a:pt x="4537555" y="998357"/>
                </a:lnTo>
                <a:lnTo>
                  <a:pt x="4558798" y="1033491"/>
                </a:lnTo>
                <a:lnTo>
                  <a:pt x="4578946" y="1069052"/>
                </a:lnTo>
                <a:lnTo>
                  <a:pt x="4597983" y="1105029"/>
                </a:lnTo>
                <a:lnTo>
                  <a:pt x="4615894" y="1141412"/>
                </a:lnTo>
                <a:lnTo>
                  <a:pt x="4632662" y="1178191"/>
                </a:lnTo>
                <a:lnTo>
                  <a:pt x="4648271" y="1215358"/>
                </a:lnTo>
                <a:lnTo>
                  <a:pt x="4662707" y="1252901"/>
                </a:lnTo>
                <a:lnTo>
                  <a:pt x="4675953" y="1290812"/>
                </a:lnTo>
                <a:lnTo>
                  <a:pt x="4687994" y="1329081"/>
                </a:lnTo>
                <a:lnTo>
                  <a:pt x="4698814" y="1367697"/>
                </a:lnTo>
                <a:lnTo>
                  <a:pt x="4708398" y="1406651"/>
                </a:lnTo>
                <a:lnTo>
                  <a:pt x="5294376" y="1338833"/>
                </a:lnTo>
                <a:lnTo>
                  <a:pt x="4152900" y="2449068"/>
                </a:lnTo>
                <a:lnTo>
                  <a:pt x="2573274" y="1647444"/>
                </a:lnTo>
                <a:lnTo>
                  <a:pt x="3159252" y="1579626"/>
                </a:lnTo>
                <a:close/>
              </a:path>
            </a:pathLst>
          </a:custGeom>
          <a:ln w="49352">
            <a:solidFill>
              <a:srgbClr val="00808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6280403" y="1689100"/>
            <a:ext cx="2368296" cy="3663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02603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479831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6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34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56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76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84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99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336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37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45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348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1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828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3771900" cy="1752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556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(C) Vipin Kumar, Parallel Issues in Data Mining, VECPAR 2002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183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580D228-2726-4CC7-A70D-AFE0B8A7A1E9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26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371A9E-224C-451E-9E00-DBCFBF2D4B45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679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0AD3A65-53CD-4D74-B72D-ABB9DABF4BA6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3400" y="762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533400" y="6324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7537" y="988197"/>
            <a:ext cx="7948924" cy="144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7713" y="2058397"/>
            <a:ext cx="7745095" cy="163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5659" y="6376364"/>
            <a:ext cx="220979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31060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2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3400" y="762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533400" y="6324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38100">
            <a:solidFill>
              <a:srgbClr val="64012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7537" y="988197"/>
            <a:ext cx="7948924" cy="144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7713" y="2058397"/>
            <a:ext cx="7745095" cy="163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5659" y="6376364"/>
            <a:ext cx="220979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rgbClr val="63002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73027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3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6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35.png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2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0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76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oleObject" Target="../embeddings/oleObject50.bin"/><Relationship Id="rId7" Type="http://schemas.openxmlformats.org/officeDocument/2006/relationships/image" Target="../media/image6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62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52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6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5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40.png"/><Relationship Id="rId5" Type="http://schemas.openxmlformats.org/officeDocument/2006/relationships/image" Target="../media/image92.png"/><Relationship Id="rId10" Type="http://schemas.openxmlformats.org/officeDocument/2006/relationships/image" Target="../media/image93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9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0.png"/><Relationship Id="rId7" Type="http://schemas.openxmlformats.org/officeDocument/2006/relationships/image" Target="../media/image6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240369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Dimensionality/feature reduction,</a:t>
            </a:r>
            <a:br>
              <a:rPr lang="en-US" altLang="zh-CN" dirty="0" smtClean="0"/>
            </a:br>
            <a:r>
              <a:rPr lang="en-US" altLang="zh-CN" dirty="0" smtClean="0"/>
              <a:t>Subspace learning,</a:t>
            </a:r>
            <a:br>
              <a:rPr lang="en-US" altLang="zh-CN" dirty="0" smtClean="0"/>
            </a:br>
            <a:r>
              <a:rPr lang="en-US" altLang="zh-CN" dirty="0"/>
              <a:t>Low rank representation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Huijun</a:t>
            </a:r>
            <a:r>
              <a:rPr lang="en-US" altLang="zh-CN" dirty="0" smtClean="0"/>
              <a:t> Di</a:t>
            </a:r>
          </a:p>
          <a:p>
            <a:r>
              <a:rPr lang="en-US" altLang="zh-CN" dirty="0" smtClean="0"/>
              <a:t>ajon@bit.edu.cn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3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dimensionality</a:t>
            </a:r>
            <a:r>
              <a:rPr lang="en-US" altLang="zh-CN" dirty="0" smtClean="0"/>
              <a:t> </a:t>
            </a:r>
            <a:r>
              <a:rPr lang="en-US" altLang="zh-CN" dirty="0"/>
              <a:t>reduction?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What is dimensionality reduction?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ea typeface="宋体" charset="-122"/>
              </a:rPr>
              <a:t>Signal representation versus </a:t>
            </a:r>
            <a:r>
              <a:rPr lang="en-US" altLang="zh-CN" dirty="0" smtClean="0">
                <a:ea typeface="宋体" charset="-122"/>
              </a:rPr>
              <a:t>classification</a:t>
            </a:r>
            <a:endParaRPr lang="en-US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7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44678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Dimensionality reduction (1)</a:t>
            </a:r>
            <a:endParaRPr sz="2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11</a:t>
            </a:fld>
            <a:endParaRPr spc="-5" dirty="0"/>
          </a:p>
        </p:txBody>
      </p:sp>
      <p:sp>
        <p:nvSpPr>
          <p:cNvPr id="35" name="object 35"/>
          <p:cNvSpPr txBox="1"/>
          <p:nvPr/>
        </p:nvSpPr>
        <p:spPr>
          <a:xfrm>
            <a:off x="604034" y="887206"/>
            <a:ext cx="8006715" cy="268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marR="866775" indent="-356870">
              <a:lnSpc>
                <a:spcPct val="106500"/>
              </a:lnSpc>
              <a:spcBef>
                <a:spcPts val="95"/>
              </a:spcBef>
            </a:pPr>
            <a:r>
              <a:rPr sz="1350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350" spc="340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2700" b="1" spc="25" dirty="0">
                <a:solidFill>
                  <a:srgbClr val="630021"/>
                </a:solidFill>
                <a:latin typeface="Arial"/>
                <a:cs typeface="Arial"/>
              </a:rPr>
              <a:t>Two 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approaches are available to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perform  dimensionality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 reduction</a:t>
            </a:r>
            <a:endParaRPr sz="2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47370" marR="252729" indent="-400685">
              <a:lnSpc>
                <a:spcPts val="2750"/>
              </a:lnSpc>
              <a:spcBef>
                <a:spcPts val="2445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Feature extraction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: creating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subset of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features 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2350" spc="15" dirty="0">
                <a:solidFill>
                  <a:prstClr val="black"/>
                </a:solidFill>
                <a:latin typeface="Arial"/>
                <a:cs typeface="Arial"/>
              </a:rPr>
              <a:t>combinations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of the existing</a:t>
            </a:r>
            <a:r>
              <a:rPr sz="2350" spc="-2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525" baseline="-3546" dirty="0">
                <a:solidFill>
                  <a:prstClr val="black"/>
                </a:solidFill>
                <a:latin typeface="Arial"/>
                <a:cs typeface="Arial"/>
              </a:rPr>
              <a:t>features</a:t>
            </a:r>
          </a:p>
          <a:p>
            <a:pPr marL="549275" marR="5080" indent="-402590">
              <a:lnSpc>
                <a:spcPts val="2700"/>
              </a:lnSpc>
              <a:spcBef>
                <a:spcPts val="800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Feature selection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: choosing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subset of all the features  (the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ones more</a:t>
            </a:r>
            <a:r>
              <a:rPr sz="2350" spc="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informative)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6" y="3861048"/>
            <a:ext cx="7868170" cy="205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60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134" y="781753"/>
            <a:ext cx="8699500" cy="41840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algn="ctr">
              <a:lnSpc>
                <a:spcPct val="129900"/>
              </a:lnSpc>
              <a:spcBef>
                <a:spcPts val="575"/>
              </a:spcBef>
            </a:pPr>
            <a:r>
              <a:rPr sz="1350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350" spc="340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The 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problem of feature extraction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can be 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stated as  </a:t>
            </a: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Given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feature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space </a:t>
            </a:r>
            <a:r>
              <a:rPr sz="2350" b="1" spc="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250" b="1" spc="7" baseline="-2592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350" spc="5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2350" b="1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b="1" spc="7" baseline="25925" dirty="0">
                <a:solidFill>
                  <a:prstClr val="black"/>
                </a:solidFill>
                <a:latin typeface="Arial"/>
                <a:cs typeface="Arial"/>
              </a:rPr>
              <a:t>N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find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mapping 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y=f(x):R</a:t>
            </a:r>
            <a:r>
              <a:rPr sz="2250" b="1" baseline="2592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350" dirty="0">
                <a:solidFill>
                  <a:prstClr val="black"/>
                </a:solidFill>
                <a:latin typeface="Symbol"/>
                <a:cs typeface="Symbol"/>
              </a:rPr>
              <a:t>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b="1" baseline="25925" dirty="0">
                <a:solidFill>
                  <a:prstClr val="black"/>
                </a:solidFill>
                <a:latin typeface="Arial"/>
                <a:cs typeface="Arial"/>
              </a:rPr>
              <a:t>M 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50" b="1" spc="10" dirty="0">
                <a:solidFill>
                  <a:prstClr val="black"/>
                </a:solidFill>
                <a:latin typeface="Arial"/>
                <a:cs typeface="Arial"/>
              </a:rPr>
              <a:t>M&lt;N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such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that the transformed feature vector</a:t>
            </a:r>
            <a:r>
              <a:rPr sz="235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spc="3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250" spc="44" baseline="-16666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3525" spc="44" baseline="591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3525" spc="44" baseline="59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spc="44" baseline="3518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endParaRPr sz="2250" baseline="35185">
              <a:solidFill>
                <a:prstClr val="black"/>
              </a:solidFill>
              <a:latin typeface="Arial"/>
              <a:cs typeface="Arial"/>
            </a:endParaRPr>
          </a:p>
          <a:p>
            <a:pPr marL="641350">
              <a:spcBef>
                <a:spcPts val="590"/>
              </a:spcBef>
            </a:pP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preserves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(most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of) the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information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or structure in</a:t>
            </a:r>
            <a:r>
              <a:rPr sz="235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spc="-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spc="-30" baseline="3888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3525" spc="-30" baseline="8274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3525" baseline="8274">
              <a:solidFill>
                <a:prstClr val="black"/>
              </a:solidFill>
              <a:latin typeface="Arial"/>
              <a:cs typeface="Arial"/>
            </a:endParaRPr>
          </a:p>
          <a:p>
            <a:pPr marL="598170" marR="587375" indent="-375285">
              <a:lnSpc>
                <a:spcPct val="109900"/>
              </a:lnSpc>
              <a:spcBef>
                <a:spcPts val="2010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spc="10" dirty="0">
                <a:solidFill>
                  <a:prstClr val="black"/>
                </a:solidFill>
                <a:latin typeface="Arial"/>
                <a:cs typeface="Arial"/>
              </a:rPr>
              <a:t>An 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optimal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mapping </a:t>
            </a:r>
            <a:r>
              <a:rPr sz="2350" b="1" spc="-5" dirty="0">
                <a:solidFill>
                  <a:prstClr val="black"/>
                </a:solidFill>
                <a:latin typeface="Arial"/>
                <a:cs typeface="Arial"/>
              </a:rPr>
              <a:t>y=f(x)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be one that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results in </a:t>
            </a:r>
            <a:r>
              <a:rPr sz="2350" b="1" spc="5" dirty="0">
                <a:solidFill>
                  <a:prstClr val="black"/>
                </a:solidFill>
                <a:latin typeface="Arial"/>
                <a:cs typeface="Arial"/>
              </a:rPr>
              <a:t>no  </a:t>
            </a:r>
            <a:r>
              <a:rPr sz="2350" b="1" dirty="0">
                <a:solidFill>
                  <a:prstClr val="black"/>
                </a:solidFill>
                <a:latin typeface="Arial"/>
                <a:cs typeface="Arial"/>
              </a:rPr>
              <a:t>increase in the </a:t>
            </a:r>
            <a:r>
              <a:rPr sz="2350" b="1" spc="5" dirty="0">
                <a:solidFill>
                  <a:prstClr val="black"/>
                </a:solidFill>
                <a:latin typeface="Arial"/>
                <a:cs typeface="Arial"/>
              </a:rPr>
              <a:t>minimum </a:t>
            </a:r>
            <a:r>
              <a:rPr sz="3525" b="1" baseline="3546" dirty="0">
                <a:solidFill>
                  <a:prstClr val="black"/>
                </a:solidFill>
                <a:latin typeface="Arial"/>
                <a:cs typeface="Arial"/>
              </a:rPr>
              <a:t>probability </a:t>
            </a:r>
            <a:r>
              <a:rPr sz="3525" b="1" spc="7" baseline="3546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3525" b="1" spc="195" baseline="354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525" b="1" baseline="3546" dirty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endParaRPr sz="3525" baseline="3546">
              <a:solidFill>
                <a:prstClr val="black"/>
              </a:solidFill>
              <a:latin typeface="Arial"/>
              <a:cs typeface="Arial"/>
            </a:endParaRPr>
          </a:p>
          <a:p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99465" marR="147320" indent="-425450">
              <a:lnSpc>
                <a:spcPct val="118900"/>
              </a:lnSpc>
              <a:tabLst>
                <a:tab pos="793115" algn="l"/>
              </a:tabLst>
            </a:pPr>
            <a:r>
              <a:rPr sz="1100" spc="15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100" spc="15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This is, </a:t>
            </a:r>
            <a:r>
              <a:rPr sz="2250" spc="-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Bayes decision rule </a:t>
            </a:r>
            <a:r>
              <a:rPr sz="2250" spc="-15" dirty="0">
                <a:solidFill>
                  <a:prstClr val="black"/>
                </a:solidFill>
                <a:latin typeface="Arial"/>
                <a:cs typeface="Arial"/>
              </a:rPr>
              <a:t>applied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to the </a:t>
            </a:r>
            <a:r>
              <a:rPr sz="2250" spc="-15" dirty="0">
                <a:solidFill>
                  <a:prstClr val="black"/>
                </a:solidFill>
                <a:latin typeface="Arial"/>
                <a:cs typeface="Arial"/>
              </a:rPr>
              <a:t>initial space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spc="-15" baseline="27777" dirty="0">
                <a:solidFill>
                  <a:prstClr val="black"/>
                </a:solidFill>
                <a:latin typeface="Arial"/>
                <a:cs typeface="Arial"/>
              </a:rPr>
              <a:t>N  </a:t>
            </a:r>
            <a:r>
              <a:rPr sz="3375" spc="-15" baseline="1234" dirty="0">
                <a:solidFill>
                  <a:prstClr val="black"/>
                </a:solidFill>
                <a:latin typeface="Arial"/>
                <a:cs typeface="Arial"/>
              </a:rPr>
              <a:t>and to the reduced space </a:t>
            </a:r>
            <a:r>
              <a:rPr sz="3375" spc="-44" baseline="1234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250" spc="-44" baseline="3518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3375" spc="-44" baseline="1234" dirty="0">
                <a:solidFill>
                  <a:prstClr val="black"/>
                </a:solidFill>
                <a:latin typeface="Arial"/>
                <a:cs typeface="Arial"/>
              </a:rPr>
              <a:t>yield </a:t>
            </a:r>
            <a:r>
              <a:rPr sz="3375" spc="-15" baseline="1234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50" spc="-5" dirty="0">
                <a:solidFill>
                  <a:prstClr val="black"/>
                </a:solidFill>
                <a:latin typeface="Arial"/>
                <a:cs typeface="Arial"/>
              </a:rPr>
              <a:t>same classification</a:t>
            </a:r>
            <a:r>
              <a:rPr sz="2250" spc="1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rate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12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44678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Dimensionality reduction (1)</a:t>
            </a:r>
            <a:endParaRPr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1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44678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Dimensionality reduction (2)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77033" y="954923"/>
            <a:ext cx="8469630" cy="46844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367665" indent="-386080">
              <a:lnSpc>
                <a:spcPct val="125000"/>
              </a:lnSpc>
              <a:spcBef>
                <a:spcPts val="95"/>
              </a:spcBef>
            </a:pPr>
            <a:r>
              <a:rPr sz="1350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350" spc="340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In 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general, the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optimal 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mapping y=f(x) </a:t>
            </a:r>
            <a:r>
              <a:rPr sz="2700" b="1" spc="10" dirty="0">
                <a:solidFill>
                  <a:srgbClr val="630021"/>
                </a:solidFill>
                <a:latin typeface="Arial"/>
                <a:cs typeface="Arial"/>
              </a:rPr>
              <a:t>will </a:t>
            </a:r>
            <a:r>
              <a:rPr sz="2700" b="1" spc="5" dirty="0">
                <a:solidFill>
                  <a:srgbClr val="630021"/>
                </a:solidFill>
                <a:latin typeface="Arial"/>
                <a:cs typeface="Arial"/>
              </a:rPr>
              <a:t>be a  non-linear</a:t>
            </a:r>
            <a:r>
              <a:rPr sz="2700" b="1" dirty="0">
                <a:solidFill>
                  <a:srgbClr val="630021"/>
                </a:solidFill>
                <a:latin typeface="Arial"/>
                <a:cs typeface="Arial"/>
              </a:rPr>
              <a:t> </a:t>
            </a:r>
            <a:r>
              <a:rPr sz="2700" b="1" spc="5" dirty="0" smtClean="0">
                <a:solidFill>
                  <a:srgbClr val="630021"/>
                </a:solidFill>
                <a:latin typeface="Arial"/>
                <a:cs typeface="Arial"/>
              </a:rPr>
              <a:t>function</a:t>
            </a:r>
            <a:endParaRPr lang="en-US" sz="2700" b="1" spc="5" dirty="0" smtClean="0">
              <a:solidFill>
                <a:srgbClr val="630021"/>
              </a:solidFill>
              <a:latin typeface="Arial"/>
              <a:cs typeface="Arial"/>
            </a:endParaRPr>
          </a:p>
          <a:p>
            <a:pPr marL="572135" marR="5080" indent="-406400">
              <a:lnSpc>
                <a:spcPct val="106400"/>
              </a:lnSpc>
              <a:spcBef>
                <a:spcPts val="2575"/>
              </a:spcBef>
            </a:pPr>
            <a:r>
              <a:rPr sz="1200" spc="-10" dirty="0" smtClean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200" spc="-1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dirty="0" smtClean="0">
                <a:solidFill>
                  <a:prstClr val="black"/>
                </a:solidFill>
                <a:latin typeface="Arial"/>
                <a:cs typeface="Arial"/>
              </a:rPr>
              <a:t>However, there is </a:t>
            </a:r>
            <a:r>
              <a:rPr sz="2350" spc="5" dirty="0" smtClean="0">
                <a:solidFill>
                  <a:prstClr val="black"/>
                </a:solidFill>
                <a:latin typeface="Arial"/>
                <a:cs typeface="Arial"/>
              </a:rPr>
              <a:t>no </a:t>
            </a:r>
            <a:r>
              <a:rPr sz="2350" dirty="0" smtClean="0">
                <a:solidFill>
                  <a:prstClr val="black"/>
                </a:solidFill>
                <a:latin typeface="Arial"/>
                <a:cs typeface="Arial"/>
              </a:rPr>
              <a:t>systematic </a:t>
            </a:r>
            <a:r>
              <a:rPr sz="2350" spc="-5" dirty="0" smtClean="0">
                <a:solidFill>
                  <a:prstClr val="black"/>
                </a:solidFill>
                <a:latin typeface="Arial"/>
                <a:cs typeface="Arial"/>
              </a:rPr>
              <a:t>way </a:t>
            </a:r>
            <a:r>
              <a:rPr sz="2350" dirty="0" smtClean="0">
                <a:solidFill>
                  <a:prstClr val="black"/>
                </a:solidFill>
                <a:latin typeface="Arial"/>
                <a:cs typeface="Arial"/>
              </a:rPr>
              <a:t>to generate non-linear  transforms</a:t>
            </a:r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98830" marR="128905" indent="-443865">
              <a:lnSpc>
                <a:spcPct val="107400"/>
              </a:lnSpc>
              <a:tabLst>
                <a:tab pos="774065" algn="l"/>
              </a:tabLst>
            </a:pPr>
            <a:r>
              <a:rPr sz="1100" spc="15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100" spc="15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The selection of </a:t>
            </a:r>
            <a:r>
              <a:rPr sz="2250" spc="-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particular subset of </a:t>
            </a:r>
            <a:r>
              <a:rPr sz="2250" spc="-5" dirty="0">
                <a:solidFill>
                  <a:prstClr val="black"/>
                </a:solidFill>
                <a:latin typeface="Arial"/>
                <a:cs typeface="Arial"/>
              </a:rPr>
              <a:t>transforms is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problem  </a:t>
            </a:r>
            <a:r>
              <a:rPr sz="2250" spc="-10" dirty="0" smtClean="0">
                <a:solidFill>
                  <a:prstClr val="black"/>
                </a:solidFill>
                <a:latin typeface="Arial"/>
                <a:cs typeface="Arial"/>
              </a:rPr>
              <a:t>dependent</a:t>
            </a:r>
            <a:endParaRPr lang="en-US" sz="2250" spc="-1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398145" marR="367665" indent="-386080">
              <a:lnSpc>
                <a:spcPct val="125000"/>
              </a:lnSpc>
              <a:spcBef>
                <a:spcPts val="95"/>
              </a:spcBef>
              <a:tabLst>
                <a:tab pos="774065" algn="l"/>
              </a:tabLst>
            </a:pPr>
            <a:r>
              <a:rPr lang="en-US" altLang="zh-CN" sz="1350" dirty="0">
                <a:solidFill>
                  <a:srgbClr val="630021"/>
                </a:solidFill>
                <a:latin typeface="Marlett"/>
                <a:cs typeface="Marlett"/>
              </a:rPr>
              <a:t> </a:t>
            </a:r>
            <a:r>
              <a:rPr lang="en-US" altLang="zh-CN" sz="2700" b="1" spc="5" dirty="0">
                <a:solidFill>
                  <a:srgbClr val="630021"/>
                </a:solidFill>
                <a:latin typeface="Arial"/>
                <a:cs typeface="Arial"/>
              </a:rPr>
              <a:t>For this reason, feature extraction is commonly limited to  linear transforms: y=</a:t>
            </a:r>
            <a:r>
              <a:rPr lang="en-US" altLang="zh-CN" sz="2700" b="1" spc="5" dirty="0" err="1">
                <a:solidFill>
                  <a:srgbClr val="630021"/>
                </a:solidFill>
                <a:latin typeface="Arial"/>
                <a:cs typeface="Arial"/>
              </a:rPr>
              <a:t>Wx</a:t>
            </a:r>
            <a:endParaRPr lang="en-US" altLang="zh-CN" sz="2700" b="1" spc="5" dirty="0">
              <a:solidFill>
                <a:srgbClr val="630021"/>
              </a:solidFill>
              <a:latin typeface="Arial"/>
              <a:cs typeface="Arial"/>
            </a:endParaRPr>
          </a:p>
          <a:p>
            <a:pPr marL="798830" marR="128905" indent="-443865">
              <a:lnSpc>
                <a:spcPct val="107400"/>
              </a:lnSpc>
              <a:tabLst>
                <a:tab pos="774065" algn="l"/>
              </a:tabLst>
            </a:pPr>
            <a:endParaRPr lang="en-US" sz="225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798830" marR="128905" indent="-443865">
              <a:lnSpc>
                <a:spcPct val="107400"/>
              </a:lnSpc>
              <a:tabLst>
                <a:tab pos="774065" algn="l"/>
              </a:tabLst>
            </a:pPr>
            <a:endParaRPr lang="en-US" sz="2250" spc="-10" dirty="0" smtClean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97152"/>
            <a:ext cx="5357777" cy="14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6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dimensionality</a:t>
            </a:r>
            <a:r>
              <a:rPr lang="en-US" altLang="zh-CN" dirty="0" smtClean="0"/>
              <a:t> </a:t>
            </a:r>
            <a:r>
              <a:rPr lang="en-US" altLang="zh-CN" dirty="0"/>
              <a:t>reduction?</a:t>
            </a:r>
          </a:p>
          <a:p>
            <a:r>
              <a:rPr lang="en-US" altLang="zh-CN" dirty="0" smtClean="0"/>
              <a:t>What is dimensionality reduction?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Signal representation versus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classification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5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67513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Signal representation versus</a:t>
            </a:r>
            <a:r>
              <a:rPr sz="2600" i="1" spc="65" dirty="0">
                <a:solidFill>
                  <a:srgbClr val="A07C3C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classification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63202" y="1075601"/>
            <a:ext cx="8576310" cy="39573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59740" marR="607060" indent="-409575">
              <a:lnSpc>
                <a:spcPts val="3850"/>
              </a:lnSpc>
              <a:spcBef>
                <a:spcPts val="80"/>
              </a:spcBef>
            </a:pPr>
            <a:r>
              <a:rPr sz="1500" spc="25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500" spc="25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The selection of the feature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extraction 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mapping </a:t>
            </a:r>
            <a:r>
              <a:rPr sz="3050" b="1" i="1" dirty="0">
                <a:solidFill>
                  <a:srgbClr val="630021"/>
                </a:solidFill>
                <a:latin typeface="Arial"/>
                <a:cs typeface="Arial"/>
              </a:rPr>
              <a:t>y=f(x)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is guided by an</a:t>
            </a:r>
            <a:r>
              <a:rPr sz="3050" b="1" spc="-50" dirty="0">
                <a:solidFill>
                  <a:srgbClr val="630021"/>
                </a:solidFill>
                <a:latin typeface="Arial"/>
                <a:cs typeface="Arial"/>
              </a:rPr>
              <a:t> </a:t>
            </a:r>
            <a:r>
              <a:rPr sz="4575" b="1" baseline="2732" dirty="0">
                <a:solidFill>
                  <a:srgbClr val="630021"/>
                </a:solidFill>
                <a:latin typeface="Arial"/>
                <a:cs typeface="Arial"/>
              </a:rPr>
              <a:t>objective</a:t>
            </a:r>
            <a:endParaRPr sz="4575" baseline="2732">
              <a:solidFill>
                <a:prstClr val="black"/>
              </a:solidFill>
              <a:latin typeface="Arial"/>
              <a:cs typeface="Arial"/>
            </a:endParaRPr>
          </a:p>
          <a:p>
            <a:pPr marL="464820" marR="1188085" indent="1270">
              <a:lnSpc>
                <a:spcPct val="109300"/>
              </a:lnSpc>
              <a:spcBef>
                <a:spcPts val="310"/>
              </a:spcBef>
            </a:pP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function that we seek to maximize (or  minimize)</a:t>
            </a:r>
            <a:endParaRPr sz="3050">
              <a:solidFill>
                <a:prstClr val="black"/>
              </a:solidFill>
              <a:latin typeface="Arial"/>
              <a:cs typeface="Arial"/>
            </a:endParaRPr>
          </a:p>
          <a:p>
            <a:pPr marL="369570" marR="5080" indent="-357505">
              <a:lnSpc>
                <a:spcPct val="116399"/>
              </a:lnSpc>
              <a:spcBef>
                <a:spcPts val="2180"/>
              </a:spcBef>
            </a:pPr>
            <a:r>
              <a:rPr sz="1500" spc="25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500" spc="25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Depending on the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criteria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used by the 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objective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function, feature </a:t>
            </a:r>
            <a:r>
              <a:rPr sz="4575" b="1" baseline="-1821" dirty="0">
                <a:solidFill>
                  <a:srgbClr val="630021"/>
                </a:solidFill>
                <a:latin typeface="Arial"/>
                <a:cs typeface="Arial"/>
              </a:rPr>
              <a:t>extraction 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techniques are grouped into </a:t>
            </a:r>
            <a:r>
              <a:rPr sz="3050" b="1" spc="5" dirty="0">
                <a:solidFill>
                  <a:srgbClr val="630021"/>
                </a:solidFill>
                <a:latin typeface="Arial"/>
                <a:cs typeface="Arial"/>
              </a:rPr>
              <a:t>two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 categories:</a:t>
            </a:r>
            <a:endParaRPr sz="305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5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115" y="836712"/>
            <a:ext cx="7934325" cy="3584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110" marR="320675" indent="-360045">
              <a:lnSpc>
                <a:spcPct val="116500"/>
              </a:lnSpc>
              <a:spcBef>
                <a:spcPts val="95"/>
              </a:spcBef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prstClr val="black"/>
                </a:solidFill>
                <a:latin typeface="Arial"/>
                <a:cs typeface="Arial"/>
              </a:rPr>
              <a:t>Signal representation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goal of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the feature  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extraction mapping is to represent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7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samples</a:t>
            </a:r>
          </a:p>
          <a:p>
            <a:pPr marL="378460">
              <a:spcBef>
                <a:spcPts val="760"/>
              </a:spcBef>
            </a:pP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accurately in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lower-dimensional</a:t>
            </a:r>
            <a:r>
              <a:rPr sz="27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 smtClean="0">
                <a:solidFill>
                  <a:prstClr val="black"/>
                </a:solidFill>
                <a:latin typeface="Arial"/>
                <a:cs typeface="Arial"/>
              </a:rPr>
              <a:t>space</a:t>
            </a:r>
            <a:r>
              <a:rPr lang="en-US" sz="2700" dirty="0" smtClean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lang="en-US" altLang="zh-CN" sz="4050" baseline="1028" dirty="0">
                <a:solidFill>
                  <a:prstClr val="black"/>
                </a:solidFill>
                <a:latin typeface="Arial"/>
                <a:cs typeface="Arial"/>
              </a:rPr>
              <a:t>minimize the information </a:t>
            </a:r>
            <a:r>
              <a:rPr lang="en-US" altLang="zh-CN" sz="4050" baseline="1028" dirty="0" smtClean="0">
                <a:solidFill>
                  <a:prstClr val="black"/>
                </a:solidFill>
                <a:latin typeface="Arial"/>
                <a:cs typeface="Arial"/>
              </a:rPr>
              <a:t>loss</a:t>
            </a:r>
            <a:endParaRPr sz="2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5925" marR="5080" indent="-393065">
              <a:lnSpc>
                <a:spcPct val="116900"/>
              </a:lnSpc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prstClr val="black"/>
                </a:solidFill>
                <a:latin typeface="Arial"/>
                <a:cs typeface="Arial"/>
              </a:rPr>
              <a:t>Classification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goal of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the feature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extraction  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mapping is to enhance the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class-discriminatory  information in the lower-dimensional</a:t>
            </a:r>
            <a:r>
              <a:rPr sz="27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space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67513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Signal representation versus</a:t>
            </a:r>
            <a:r>
              <a:rPr sz="2600" i="1" spc="65" dirty="0">
                <a:solidFill>
                  <a:srgbClr val="A07C3C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classification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43021"/>
            <a:ext cx="3199015" cy="252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04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216" y="2150216"/>
            <a:ext cx="6302375" cy="2685992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Principal Components Analysis</a:t>
            </a:r>
            <a:r>
              <a:rPr sz="2700" spc="-22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(PCA)</a:t>
            </a:r>
          </a:p>
          <a:p>
            <a:pPr marL="984250">
              <a:spcBef>
                <a:spcPts val="605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spc="5" dirty="0" smtClean="0">
                <a:solidFill>
                  <a:prstClr val="black"/>
                </a:solidFill>
                <a:latin typeface="Arial"/>
                <a:cs typeface="Arial"/>
              </a:rPr>
              <a:t>uses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signal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representation</a:t>
            </a:r>
            <a:r>
              <a:rPr sz="235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dirty="0" smtClean="0">
                <a:solidFill>
                  <a:prstClr val="black"/>
                </a:solidFill>
                <a:latin typeface="Arial"/>
                <a:cs typeface="Arial"/>
              </a:rPr>
              <a:t>criterion</a:t>
            </a:r>
            <a:endParaRPr lang="en-US" sz="235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984250">
              <a:spcBef>
                <a:spcPts val="605"/>
              </a:spcBef>
            </a:pPr>
            <a:endParaRPr lang="en-US" sz="23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84250">
              <a:spcBef>
                <a:spcPts val="605"/>
              </a:spcBef>
            </a:pPr>
            <a:endParaRPr sz="23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9209"/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Linear Discriminant Analysis</a:t>
            </a:r>
            <a:r>
              <a:rPr sz="2700" spc="-2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(LDA)</a:t>
            </a:r>
          </a:p>
          <a:p>
            <a:pPr marL="1000760">
              <a:spcBef>
                <a:spcPts val="595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uses 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signal classification</a:t>
            </a:r>
            <a:r>
              <a:rPr sz="2350" spc="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criterion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700" y="999401"/>
            <a:ext cx="8489315" cy="9436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406400" marR="5080" indent="-394335">
              <a:lnSpc>
                <a:spcPts val="3550"/>
              </a:lnSpc>
              <a:spcBef>
                <a:spcPts val="320"/>
              </a:spcBef>
            </a:pPr>
            <a:r>
              <a:rPr sz="1500" b="0" spc="25" dirty="0">
                <a:latin typeface="Marlett"/>
                <a:cs typeface="Marlett"/>
              </a:rPr>
              <a:t></a:t>
            </a:r>
            <a:r>
              <a:rPr sz="1500" b="0" spc="25" dirty="0">
                <a:latin typeface="Times New Roman"/>
                <a:cs typeface="Times New Roman"/>
              </a:rPr>
              <a:t> </a:t>
            </a:r>
            <a:r>
              <a:rPr sz="3050" spc="0" dirty="0"/>
              <a:t>Within </a:t>
            </a:r>
            <a:r>
              <a:rPr sz="3050" dirty="0"/>
              <a:t>the realm of linear feature </a:t>
            </a:r>
            <a:r>
              <a:rPr sz="3050" spc="-5" dirty="0"/>
              <a:t>extraction,  </a:t>
            </a:r>
            <a:r>
              <a:rPr sz="3050" spc="15" dirty="0"/>
              <a:t>two </a:t>
            </a:r>
            <a:r>
              <a:rPr sz="3050" dirty="0"/>
              <a:t>techniques are commonly</a:t>
            </a:r>
            <a:r>
              <a:rPr sz="3050" spc="-390" dirty="0"/>
              <a:t> </a:t>
            </a:r>
            <a:r>
              <a:rPr sz="3050" spc="0" dirty="0"/>
              <a:t>used</a:t>
            </a:r>
            <a:endParaRPr sz="30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903" y="268479"/>
            <a:ext cx="67513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b="1" i="1" spc="-5" dirty="0">
                <a:solidFill>
                  <a:srgbClr val="A07C3C"/>
                </a:solidFill>
                <a:latin typeface="Arial"/>
                <a:cs typeface="Arial"/>
              </a:rPr>
              <a:t>Signal representation versus</a:t>
            </a:r>
            <a:r>
              <a:rPr sz="2600" b="1" i="1" spc="65" dirty="0">
                <a:solidFill>
                  <a:srgbClr val="A07C3C"/>
                </a:solidFill>
                <a:latin typeface="Arial"/>
                <a:cs typeface="Arial"/>
              </a:rPr>
              <a:t> </a:t>
            </a:r>
            <a:r>
              <a:rPr sz="2600" b="1" i="1" spc="-5" dirty="0">
                <a:solidFill>
                  <a:srgbClr val="A07C3C"/>
                </a:solidFill>
                <a:latin typeface="Arial"/>
                <a:cs typeface="Arial"/>
              </a:rPr>
              <a:t>classification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5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Unsupervised dimensionality </a:t>
            </a:r>
            <a:r>
              <a:rPr lang="en-US" altLang="zh-CN" dirty="0">
                <a:solidFill>
                  <a:srgbClr val="FF0000"/>
                </a:solidFill>
              </a:rPr>
              <a:t>reduction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linear: PCA</a:t>
            </a:r>
          </a:p>
          <a:p>
            <a:pPr lvl="1"/>
            <a:r>
              <a:rPr lang="en-US" altLang="zh-CN" dirty="0" smtClean="0"/>
              <a:t>nonlinear: GPCA, Kernel PCA, ISOMAP, 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28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502" y="1157503"/>
            <a:ext cx="3804285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0" spc="25" dirty="0">
                <a:latin typeface="Marlett"/>
                <a:cs typeface="Marlett"/>
              </a:rPr>
              <a:t></a:t>
            </a:r>
            <a:r>
              <a:rPr sz="1500" b="0" spc="25" dirty="0">
                <a:latin typeface="Times New Roman"/>
                <a:cs typeface="Times New Roman"/>
              </a:rPr>
              <a:t> </a:t>
            </a:r>
            <a:r>
              <a:rPr sz="3050" dirty="0"/>
              <a:t>Historical</a:t>
            </a:r>
            <a:r>
              <a:rPr sz="3050" spc="-105" dirty="0"/>
              <a:t> </a:t>
            </a:r>
            <a:r>
              <a:rPr sz="3050" dirty="0"/>
              <a:t>remarks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19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2372" y="1993798"/>
            <a:ext cx="7348855" cy="360235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74650" marR="260985" indent="-362585">
              <a:lnSpc>
                <a:spcPts val="3150"/>
              </a:lnSpc>
              <a:spcBef>
                <a:spcPts val="300"/>
              </a:spcBef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Principal Components Analysis is the oldest  technique in multivariate</a:t>
            </a:r>
            <a:r>
              <a:rPr sz="27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analysis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386715" marR="383540" indent="-374650">
              <a:lnSpc>
                <a:spcPct val="106500"/>
              </a:lnSpc>
              <a:spcBef>
                <a:spcPts val="2340"/>
              </a:spcBef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PCA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is also known as the Karhunen-Loève  transform (communication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theory)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  <a:p>
            <a:pPr marL="344170" marR="5080" indent="-332105">
              <a:lnSpc>
                <a:spcPct val="100800"/>
              </a:lnSpc>
              <a:spcBef>
                <a:spcPts val="2620"/>
              </a:spcBef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PCA was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first introduced </a:t>
            </a:r>
            <a:r>
              <a:rPr sz="2700" spc="-10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Pearson in 1901,  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and it experienced several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modifications until  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z="4050" spc="-15" baseline="1028" dirty="0">
                <a:solidFill>
                  <a:prstClr val="black"/>
                </a:solidFill>
                <a:latin typeface="Arial"/>
                <a:cs typeface="Arial"/>
              </a:rPr>
              <a:t>wa</a:t>
            </a:r>
            <a:r>
              <a:rPr sz="2700" spc="-10" dirty="0">
                <a:solidFill>
                  <a:prstClr val="black"/>
                </a:solidFill>
                <a:latin typeface="Arial"/>
                <a:cs typeface="Arial"/>
              </a:rPr>
              <a:t>s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generalized </a:t>
            </a:r>
            <a:r>
              <a:rPr sz="2700" spc="-10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Loève in 1963</a:t>
            </a:r>
            <a:endParaRPr sz="2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903" y="268479"/>
            <a:ext cx="63614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b="1" i="1" spc="-5" dirty="0">
                <a:solidFill>
                  <a:srgbClr val="A07C3C"/>
                </a:solidFill>
                <a:latin typeface="Arial"/>
                <a:cs typeface="Arial"/>
              </a:rPr>
              <a:t>Principal Components Analysis, </a:t>
            </a:r>
            <a:r>
              <a:rPr sz="2600" b="1" i="1" spc="-5" dirty="0" smtClean="0">
                <a:solidFill>
                  <a:srgbClr val="A07C3C"/>
                </a:solidFill>
                <a:latin typeface="Arial"/>
                <a:cs typeface="Arial"/>
              </a:rPr>
              <a:t>PCA</a:t>
            </a:r>
            <a:endParaRPr sz="2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Background</a:t>
            </a:r>
          </a:p>
          <a:p>
            <a:r>
              <a:rPr lang="en-US" altLang="zh-CN" dirty="0" smtClean="0"/>
              <a:t>Unsupervised dimensionality </a:t>
            </a:r>
            <a:r>
              <a:rPr lang="en-US" altLang="zh-CN" dirty="0"/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GPCA, Kernel PCA, ISOMAP, 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7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V1: Information (</a:t>
            </a:r>
            <a:r>
              <a:rPr lang="en-US" altLang="zh-CN" dirty="0" err="1" smtClean="0">
                <a:solidFill>
                  <a:srgbClr val="FF0000"/>
                </a:solidFill>
              </a:rPr>
              <a:t>decorrelation</a:t>
            </a:r>
            <a:r>
              <a:rPr lang="en-US" altLang="zh-CN" dirty="0" smtClean="0">
                <a:solidFill>
                  <a:srgbClr val="FF0000"/>
                </a:solidFill>
              </a:rPr>
              <a:t> + preserve information)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V3: Fitting (</a:t>
            </a:r>
            <a:r>
              <a:rPr lang="en-US" altLang="zh-CN" dirty="0" err="1" smtClean="0"/>
              <a:t>hyperplane</a:t>
            </a:r>
            <a:r>
              <a:rPr lang="en-US" altLang="zh-CN" dirty="0" smtClean="0"/>
              <a:t> fitting)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V4: Embedding (distance to coordinate)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V5: Manifold learning (linear manifold)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5157191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070C0"/>
                </a:solidFill>
              </a:rPr>
              <a:t>“Good </a:t>
            </a:r>
            <a:r>
              <a:rPr lang="en-US" altLang="zh-CN" sz="2800" dirty="0">
                <a:solidFill>
                  <a:srgbClr val="0070C0"/>
                </a:solidFill>
              </a:rPr>
              <a:t>mathematicians see </a:t>
            </a:r>
            <a:r>
              <a:rPr lang="en-US" altLang="zh-CN" sz="2800" dirty="0" smtClean="0">
                <a:solidFill>
                  <a:srgbClr val="0070C0"/>
                </a:solidFill>
              </a:rPr>
              <a:t>analogies.</a:t>
            </a:r>
          </a:p>
          <a:p>
            <a:pPr algn="r"/>
            <a:r>
              <a:rPr lang="en-US" altLang="zh-CN" sz="2800" dirty="0" smtClean="0">
                <a:solidFill>
                  <a:srgbClr val="0070C0"/>
                </a:solidFill>
              </a:rPr>
              <a:t>Great </a:t>
            </a:r>
            <a:r>
              <a:rPr lang="en-US" altLang="zh-CN" sz="2800" dirty="0">
                <a:solidFill>
                  <a:srgbClr val="0070C0"/>
                </a:solidFill>
              </a:rPr>
              <a:t>mathematicians see analogies between analogies</a:t>
            </a:r>
            <a:r>
              <a:rPr lang="en-US" altLang="zh-CN" sz="2800" dirty="0" smtClean="0">
                <a:solidFill>
                  <a:srgbClr val="0070C0"/>
                </a:solidFill>
              </a:rPr>
              <a:t>.”</a:t>
            </a:r>
          </a:p>
          <a:p>
            <a:pPr algn="r"/>
            <a:r>
              <a:rPr lang="en-US" altLang="zh-CN" sz="2800" dirty="0">
                <a:solidFill>
                  <a:srgbClr val="0070C0"/>
                </a:solidFill>
              </a:rPr>
              <a:t>--Stefan </a:t>
            </a:r>
            <a:r>
              <a:rPr lang="en-US" altLang="zh-CN" sz="2800" dirty="0" err="1">
                <a:solidFill>
                  <a:srgbClr val="0070C0"/>
                </a:solidFill>
              </a:rPr>
              <a:t>Banach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课件\p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" y="0"/>
            <a:ext cx="9116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-108520" y="908720"/>
            <a:ext cx="115212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33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sz="3600" dirty="0" smtClean="0">
                <a:ea typeface="宋体" charset="-122"/>
              </a:rPr>
              <a:t>PCA: </a:t>
            </a:r>
            <a:r>
              <a:rPr lang="en-US" altLang="zh-CN" sz="3600" b="1" dirty="0" err="1">
                <a:solidFill>
                  <a:srgbClr val="FF0000"/>
                </a:solidFill>
              </a:rPr>
              <a:t>D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ecorrelation</a:t>
            </a:r>
            <a:endParaRPr lang="fr-FR" altLang="zh-CN" sz="3600" dirty="0">
              <a:ea typeface="宋体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8066087" cy="4968875"/>
          </a:xfrm>
        </p:spPr>
        <p:txBody>
          <a:bodyPr/>
          <a:lstStyle/>
          <a:p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We 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typically have a data matrix of </a:t>
            </a:r>
            <a:r>
              <a:rPr lang="fr-FR" altLang="zh-CN" sz="3000" i="1" dirty="0">
                <a:solidFill>
                  <a:srgbClr val="FF3300"/>
                </a:solidFill>
                <a:latin typeface="Bookman Old Style" pitchFamily="18" charset="0"/>
                <a:ea typeface="宋体" charset="-122"/>
              </a:rPr>
              <a:t>n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 observations on </a:t>
            </a:r>
            <a:r>
              <a:rPr lang="fr-FR" altLang="zh-CN" sz="3000" i="1" dirty="0">
                <a:solidFill>
                  <a:srgbClr val="0066FF"/>
                </a:solidFill>
                <a:latin typeface="Bookman Old Style" pitchFamily="18" charset="0"/>
                <a:ea typeface="宋体" charset="-122"/>
              </a:rPr>
              <a:t>p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 correlated </a:t>
            </a:r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dimensions</a:t>
            </a:r>
          </a:p>
          <a:p>
            <a:endParaRPr lang="fr-FR" altLang="zh-CN" sz="3000" i="1" baseline="-25000" dirty="0">
              <a:solidFill>
                <a:srgbClr val="0066FF"/>
              </a:solidFill>
              <a:latin typeface="Bookman Old Style" pitchFamily="18" charset="0"/>
              <a:ea typeface="宋体" charset="-122"/>
            </a:endParaRPr>
          </a:p>
          <a:p>
            <a:endParaRPr lang="fr-FR" altLang="zh-CN" sz="3000" dirty="0" smtClean="0">
              <a:latin typeface="Bookman Old Style" pitchFamily="18" charset="0"/>
              <a:ea typeface="宋体" charset="-122"/>
            </a:endParaRPr>
          </a:p>
          <a:p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PCA 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looks for a </a:t>
            </a:r>
            <a:r>
              <a:rPr lang="fr-FR" altLang="zh-CN" sz="3000" b="1" dirty="0" smtClean="0">
                <a:latin typeface="Bookman Old Style" pitchFamily="18" charset="0"/>
                <a:ea typeface="宋体" charset="-122"/>
              </a:rPr>
              <a:t>linear</a:t>
            </a:r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 transformation 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of the </a:t>
            </a:r>
            <a:r>
              <a:rPr lang="fr-FR" altLang="zh-CN" sz="3000" i="1" dirty="0">
                <a:solidFill>
                  <a:srgbClr val="0066FF"/>
                </a:solidFill>
                <a:latin typeface="Bookman Old Style" pitchFamily="18" charset="0"/>
                <a:ea typeface="宋体" charset="-122"/>
              </a:rPr>
              <a:t>x</a:t>
            </a:r>
            <a:r>
              <a:rPr lang="fr-FR" altLang="zh-CN" sz="3000" i="1" baseline="-25000" dirty="0">
                <a:solidFill>
                  <a:srgbClr val="0066FF"/>
                </a:solidFill>
                <a:latin typeface="Bookman Old Style" pitchFamily="18" charset="0"/>
                <a:ea typeface="宋体" charset="-122"/>
              </a:rPr>
              <a:t>i</a:t>
            </a:r>
            <a:r>
              <a:rPr lang="fr-FR" altLang="zh-CN" sz="3000" i="1" dirty="0">
                <a:solidFill>
                  <a:srgbClr val="0066FF"/>
                </a:solidFill>
                <a:latin typeface="Bookman Old Style" pitchFamily="18" charset="0"/>
                <a:ea typeface="宋体" charset="-122"/>
              </a:rPr>
              <a:t> 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into </a:t>
            </a:r>
            <a:r>
              <a:rPr lang="fr-FR" altLang="zh-CN" sz="3000" i="1" dirty="0">
                <a:solidFill>
                  <a:srgbClr val="0066FF"/>
                </a:solidFill>
                <a:latin typeface="Bookman Old Style" pitchFamily="18" charset="0"/>
                <a:ea typeface="宋体" charset="-122"/>
              </a:rPr>
              <a:t>p</a:t>
            </a:r>
            <a:r>
              <a:rPr lang="fr-FR" altLang="zh-CN" sz="3000" dirty="0">
                <a:latin typeface="Bookman Old Style" pitchFamily="18" charset="0"/>
                <a:ea typeface="宋体" charset="-122"/>
              </a:rPr>
              <a:t> new </a:t>
            </a:r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dimensions </a:t>
            </a:r>
            <a:r>
              <a:rPr lang="fr-FR" altLang="zh-CN" sz="3000" i="1" dirty="0" smtClean="0">
                <a:solidFill>
                  <a:srgbClr val="009900"/>
                </a:solidFill>
                <a:latin typeface="Bookman Old Style" pitchFamily="18" charset="0"/>
                <a:ea typeface="宋体" charset="-122"/>
              </a:rPr>
              <a:t>y</a:t>
            </a:r>
            <a:r>
              <a:rPr lang="fr-FR" altLang="zh-CN" sz="3000" i="1" baseline="-25000" dirty="0" smtClean="0">
                <a:solidFill>
                  <a:srgbClr val="009900"/>
                </a:solidFill>
                <a:latin typeface="Bookman Old Style" pitchFamily="18" charset="0"/>
                <a:ea typeface="宋体" charset="-122"/>
              </a:rPr>
              <a:t>i</a:t>
            </a:r>
            <a:r>
              <a:rPr lang="fr-FR" altLang="zh-CN" sz="3000" dirty="0">
                <a:solidFill>
                  <a:srgbClr val="009900"/>
                </a:solidFill>
                <a:latin typeface="Bookman Old Style" pitchFamily="18" charset="0"/>
                <a:ea typeface="宋体" charset="-122"/>
              </a:rPr>
              <a:t> </a:t>
            </a:r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that are </a:t>
            </a:r>
            <a:r>
              <a:rPr lang="fr-FR" altLang="zh-CN" sz="3000" b="1" dirty="0" smtClean="0">
                <a:solidFill>
                  <a:srgbClr val="FF0000"/>
                </a:solidFill>
                <a:latin typeface="Bookman Old Style" pitchFamily="18" charset="0"/>
                <a:ea typeface="宋体" charset="-122"/>
              </a:rPr>
              <a:t>uncorrelated</a:t>
            </a:r>
          </a:p>
          <a:p>
            <a:pPr lvl="1"/>
            <a:endParaRPr lang="fr-FR" altLang="zh-CN" sz="2600" dirty="0" smtClean="0">
              <a:latin typeface="Bookman Old Style" pitchFamily="18" charset="0"/>
              <a:ea typeface="宋体" charset="-122"/>
            </a:endParaRPr>
          </a:p>
          <a:p>
            <a:r>
              <a:rPr lang="fr-FR" altLang="zh-CN" sz="3000" dirty="0" smtClean="0">
                <a:latin typeface="Bookman Old Style" pitchFamily="18" charset="0"/>
                <a:ea typeface="宋体" charset="-122"/>
              </a:rPr>
              <a:t>Usefull for finding essential factors</a:t>
            </a:r>
            <a:endParaRPr lang="fr-FR" altLang="zh-CN" sz="3000" dirty="0">
              <a:latin typeface="Bookman Old Style" pitchFamily="18" charset="0"/>
              <a:ea typeface="宋体" charset="-122"/>
            </a:endParaRPr>
          </a:p>
        </p:txBody>
      </p:sp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73470689"/>
              </p:ext>
            </p:extLst>
          </p:nvPr>
        </p:nvGraphicFramePr>
        <p:xfrm>
          <a:off x="2843808" y="2276872"/>
          <a:ext cx="3276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Equation" r:id="rId3" imgW="1180588" imgH="241195" progId="Equation.3">
                  <p:embed/>
                </p:oleObj>
              </mc:Choice>
              <mc:Fallback>
                <p:oleObj name="Equation" r:id="rId3" imgW="1180588" imgH="241195" progId="Equation.3">
                  <p:embed/>
                  <p:pic>
                    <p:nvPicPr>
                      <p:cNvPr id="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276872"/>
                        <a:ext cx="32766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8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15400" cy="5334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FB192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altLang="zh-CN" dirty="0" smtClean="0">
                <a:ea typeface="宋体" charset="-122"/>
              </a:rPr>
              <a:t>Reduce </a:t>
            </a:r>
            <a:r>
              <a:rPr lang="en-US" altLang="zh-CN" dirty="0">
                <a:ea typeface="宋体" charset="-122"/>
              </a:rPr>
              <a:t>the dimensionality of a data set  by finding a new set of </a:t>
            </a:r>
            <a:r>
              <a:rPr lang="en-US" altLang="zh-CN" dirty="0" smtClean="0">
                <a:ea typeface="宋体" charset="-122"/>
              </a:rPr>
              <a:t>dimensions, </a:t>
            </a:r>
            <a:r>
              <a:rPr lang="en-US" altLang="zh-CN" dirty="0">
                <a:ea typeface="宋体" charset="-122"/>
              </a:rPr>
              <a:t>smaller than the original set of dimensions</a:t>
            </a:r>
          </a:p>
          <a:p>
            <a:pPr lvl="1"/>
            <a:r>
              <a:rPr lang="en-US" altLang="zh-CN" dirty="0" smtClean="0">
                <a:ea typeface="宋体" charset="-122"/>
              </a:rPr>
              <a:t>Retains </a:t>
            </a:r>
            <a:r>
              <a:rPr lang="en-US" altLang="zh-CN" b="1" dirty="0">
                <a:ea typeface="宋体" charset="-122"/>
              </a:rPr>
              <a:t>most of the sample's </a:t>
            </a:r>
            <a:r>
              <a:rPr lang="en-US" altLang="zh-CN" b="1" dirty="0" smtClean="0">
                <a:ea typeface="宋体" charset="-122"/>
              </a:rPr>
              <a:t>information</a:t>
            </a:r>
            <a:endParaRPr lang="en-US" altLang="zh-CN" dirty="0" smtClean="0">
              <a:ea typeface="宋体" charset="-122"/>
            </a:endParaRPr>
          </a:p>
          <a:p>
            <a:pPr lvl="1"/>
            <a:r>
              <a:rPr lang="en-US" altLang="zh-CN" dirty="0" smtClean="0">
                <a:ea typeface="宋体" charset="-122"/>
              </a:rPr>
              <a:t>Useful </a:t>
            </a:r>
            <a:r>
              <a:rPr lang="en-US" altLang="zh-CN" dirty="0">
                <a:ea typeface="宋体" charset="-122"/>
              </a:rPr>
              <a:t>for the compression and </a:t>
            </a:r>
            <a:r>
              <a:rPr lang="en-US" altLang="zh-CN" dirty="0" smtClean="0">
                <a:ea typeface="宋体" charset="-122"/>
              </a:rPr>
              <a:t>complexity reduction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3200" dirty="0">
                <a:ea typeface="宋体" charset="-122"/>
              </a:rPr>
              <a:t>What is </a:t>
            </a:r>
            <a:r>
              <a:rPr lang="en-US" altLang="zh-CN" sz="3200" dirty="0" smtClean="0">
                <a:ea typeface="宋体" charset="-122"/>
              </a:rPr>
              <a:t>information? How to measure it?</a:t>
            </a:r>
            <a:endParaRPr lang="en-US" altLang="zh-CN" sz="3200" dirty="0">
              <a:ea typeface="宋体" charset="-122"/>
            </a:endParaRPr>
          </a:p>
          <a:p>
            <a:pPr marL="742950" lvl="2" indent="-342900"/>
            <a:r>
              <a:rPr lang="en-US" altLang="zh-CN" dirty="0" smtClean="0">
                <a:ea typeface="宋体" charset="-122"/>
              </a:rPr>
              <a:t>E.g., Shannon entropy</a:t>
            </a:r>
          </a:p>
          <a:p>
            <a:pPr marL="1200150" lvl="3" indent="-342900"/>
            <a:r>
              <a:rPr lang="en-US" altLang="zh-CN" dirty="0" smtClean="0">
                <a:ea typeface="宋体" charset="-122"/>
              </a:rPr>
              <a:t>But we have no pdf, then ?</a:t>
            </a:r>
          </a:p>
          <a:p>
            <a:pPr marL="1200150" lvl="3" indent="-342900"/>
            <a:r>
              <a:rPr lang="en-US" altLang="zh-CN" dirty="0" smtClean="0">
                <a:ea typeface="宋体" charset="-122"/>
              </a:rPr>
              <a:t>Try </a:t>
            </a:r>
            <a:r>
              <a:rPr lang="en-US" altLang="zh-CN" dirty="0" err="1" smtClean="0">
                <a:ea typeface="宋体" charset="-122"/>
              </a:rPr>
              <a:t>Guassian</a:t>
            </a:r>
            <a:r>
              <a:rPr lang="en-US" altLang="zh-CN" dirty="0" smtClean="0">
                <a:ea typeface="宋体" charset="-122"/>
              </a:rPr>
              <a:t> (</a:t>
            </a:r>
            <a:r>
              <a:rPr lang="en-US" altLang="zh-CN" b="1" dirty="0">
                <a:solidFill>
                  <a:srgbClr val="00B050"/>
                </a:solidFill>
                <a:ea typeface="宋体" charset="-122"/>
              </a:rPr>
              <a:t>H</a:t>
            </a:r>
            <a:r>
              <a:rPr lang="en-US" altLang="zh-CN" b="1" dirty="0" smtClean="0">
                <a:solidFill>
                  <a:srgbClr val="00B050"/>
                </a:solidFill>
                <a:ea typeface="宋体" charset="-122"/>
              </a:rPr>
              <a:t>omework</a:t>
            </a:r>
            <a:r>
              <a:rPr lang="en-US" altLang="zh-CN" dirty="0" smtClean="0">
                <a:ea typeface="宋体" charset="-122"/>
              </a:rPr>
              <a:t>)</a:t>
            </a:r>
          </a:p>
          <a:p>
            <a:pPr marL="742950" lvl="2" indent="-342900"/>
            <a:r>
              <a:rPr lang="en-US" altLang="zh-CN" dirty="0" smtClean="0">
                <a:ea typeface="宋体" charset="-122"/>
              </a:rPr>
              <a:t>the </a:t>
            </a:r>
            <a:r>
              <a:rPr lang="en-US" altLang="zh-CN" dirty="0">
                <a:ea typeface="宋体" charset="-122"/>
              </a:rPr>
              <a:t>variation present in the </a:t>
            </a:r>
            <a:r>
              <a:rPr lang="en-US" altLang="zh-CN" dirty="0" smtClean="0">
                <a:ea typeface="宋体" charset="-122"/>
              </a:rPr>
              <a:t>sample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altLang="zh-CN" sz="3600" dirty="0" smtClean="0">
                <a:ea typeface="宋体" charset="-122"/>
              </a:rPr>
              <a:t>PCA: </a:t>
            </a:r>
            <a:r>
              <a:rPr lang="en-US" altLang="zh-CN" sz="3600" b="1" dirty="0">
                <a:solidFill>
                  <a:srgbClr val="FF0000"/>
                </a:solidFill>
              </a:rPr>
              <a:t>P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reserve information</a:t>
            </a:r>
            <a:endParaRPr lang="fr-FR" altLang="zh-CN" sz="36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03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Algebraic definition of PCs</a:t>
            </a:r>
          </a:p>
        </p:txBody>
      </p:sp>
      <p:graphicFrame>
        <p:nvGraphicFramePr>
          <p:cNvPr id="22546" name="Object 18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35555991"/>
              </p:ext>
            </p:extLst>
          </p:nvPr>
        </p:nvGraphicFramePr>
        <p:xfrm>
          <a:off x="1524000" y="3338513"/>
          <a:ext cx="5562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7" name="公式" r:id="rId3" imgW="2781000" imgH="444240" progId="Equation.3">
                  <p:embed/>
                </p:oleObj>
              </mc:Choice>
              <mc:Fallback>
                <p:oleObj name="公式" r:id="rId3" imgW="2781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38513"/>
                        <a:ext cx="5562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80824469"/>
              </p:ext>
            </p:extLst>
          </p:nvPr>
        </p:nvGraphicFramePr>
        <p:xfrm>
          <a:off x="4114800" y="1801813"/>
          <a:ext cx="3276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8" name="公式" r:id="rId5" imgW="1384200" imgH="241200" progId="Equation.3">
                  <p:embed/>
                </p:oleObj>
              </mc:Choice>
              <mc:Fallback>
                <p:oleObj name="公式" r:id="rId5" imgW="1384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801813"/>
                        <a:ext cx="3276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0" name="Object 2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048000" y="5816600"/>
          <a:ext cx="12207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9" name="Equation" r:id="rId7" imgW="457200" imgH="215640" progId="Equation.3">
                  <p:embed/>
                </p:oleObj>
              </mc:Choice>
              <mc:Fallback>
                <p:oleObj name="Equation" r:id="rId7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816600"/>
                        <a:ext cx="12207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04800" y="1219200"/>
            <a:ext cx="741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Given a sample of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n 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observations on a vector of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p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 variables</a:t>
            </a:r>
            <a:endParaRPr lang="el-GR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04800" y="2514600"/>
            <a:ext cx="6261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define the first principal component of the sample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by the linear transformation</a:t>
            </a:r>
            <a:endParaRPr lang="el-GR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81000" y="4648200"/>
            <a:ext cx="221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where the vector</a:t>
            </a:r>
            <a:endParaRPr lang="el-GR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368300" y="5867400"/>
            <a:ext cx="255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is chosen such that</a:t>
            </a: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endParaRPr lang="el-GR" sz="24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4572000" y="5867400"/>
            <a:ext cx="184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is maximum.</a:t>
            </a: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endParaRPr lang="el-GR" sz="24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52" name="Object 2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67347594"/>
              </p:ext>
            </p:extLst>
          </p:nvPr>
        </p:nvGraphicFramePr>
        <p:xfrm>
          <a:off x="4114800" y="4510088"/>
          <a:ext cx="38100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0" name="公式" r:id="rId9" imgW="1562040" imgH="507960" progId="Equation.3">
                  <p:embed/>
                </p:oleObj>
              </mc:Choice>
              <mc:Fallback>
                <p:oleObj name="公式" r:id="rId9" imgW="1562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510088"/>
                        <a:ext cx="38100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828800" y="3810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>
                <a:solidFill>
                  <a:srgbClr val="CC9900"/>
                </a:solidFill>
                <a:latin typeface="Times New Roman" pitchFamily="18" charset="0"/>
                <a:ea typeface="宋体" charset="-122"/>
                <a:cs typeface="Arial" charset="0"/>
              </a:rPr>
              <a:t>Algebraic derivation of PCs</a:t>
            </a:r>
            <a:endParaRPr lang="en-US" altLang="zh-CN" sz="3200">
              <a:solidFill>
                <a:srgbClr val="CC9900"/>
              </a:solidFill>
              <a:ea typeface="宋体" charset="-122"/>
              <a:cs typeface="Arial" charset="0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370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To find           first note that  </a:t>
            </a:r>
            <a:endParaRPr lang="el-GR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457200" y="3733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where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57200" y="4724400"/>
            <a:ext cx="332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宋体" charset="-122"/>
                <a:cs typeface="Arial" charset="0"/>
              </a:rPr>
              <a:t>is the covariance matrix.  </a:t>
            </a:r>
            <a:endParaRPr lang="en-US" altLang="zh-CN" dirty="0">
              <a:ea typeface="宋体" charset="-122"/>
              <a:cs typeface="Arial" charset="0"/>
            </a:endParaRPr>
          </a:p>
        </p:txBody>
      </p:sp>
      <p:graphicFrame>
        <p:nvGraphicFramePr>
          <p:cNvPr id="28688" name="Object 1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16075" y="3505200"/>
          <a:ext cx="423545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0" name="Equation" r:id="rId3" imgW="1473120" imgH="431640" progId="Equation.3">
                  <p:embed/>
                </p:oleObj>
              </mc:Choice>
              <mc:Fallback>
                <p:oleObj name="Equation" r:id="rId3" imgW="1473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3505200"/>
                        <a:ext cx="4235450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0" name="Object 1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48127500"/>
              </p:ext>
            </p:extLst>
          </p:nvPr>
        </p:nvGraphicFramePr>
        <p:xfrm>
          <a:off x="1498600" y="1079500"/>
          <a:ext cx="45243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1" name="公式" r:id="rId5" imgW="152280" imgH="228600" progId="Equation.3">
                  <p:embed/>
                </p:oleObj>
              </mc:Choice>
              <mc:Fallback>
                <p:oleObj name="公式" r:id="rId5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079500"/>
                        <a:ext cx="45243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6" name="Object 2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80459928"/>
              </p:ext>
            </p:extLst>
          </p:nvPr>
        </p:nvGraphicFramePr>
        <p:xfrm>
          <a:off x="457200" y="1689100"/>
          <a:ext cx="6477000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2" name="公式" r:id="rId7" imgW="3060360" imgH="888840" progId="Equation.3">
                  <p:embed/>
                </p:oleObj>
              </mc:Choice>
              <mc:Fallback>
                <p:oleObj name="公式" r:id="rId7" imgW="30603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89100"/>
                        <a:ext cx="6477000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3" name="Object 31"/>
          <p:cNvGraphicFramePr>
            <a:graphicFrameLocks noChangeAspect="1"/>
          </p:cNvGraphicFramePr>
          <p:nvPr/>
        </p:nvGraphicFramePr>
        <p:xfrm>
          <a:off x="4419600" y="4343400"/>
          <a:ext cx="38100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3" name="Equation" r:id="rId9" imgW="1434960" imgH="431640" progId="Equation.3">
                  <p:embed/>
                </p:oleObj>
              </mc:Choice>
              <mc:Fallback>
                <p:oleObj name="Equation" r:id="rId9" imgW="1434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343400"/>
                        <a:ext cx="38100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6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04800" y="1524000"/>
            <a:ext cx="5942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To find       that  maximizes                subject to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381000" y="2209800"/>
            <a:ext cx="388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Let 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 be a Lagrange multiplier</a:t>
            </a:r>
            <a:endParaRPr lang="el-GR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2514600" y="5181600"/>
            <a:ext cx="292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is an eigenvector of  </a:t>
            </a:r>
            <a:r>
              <a:rPr lang="en-US" altLang="zh-CN" sz="280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endParaRPr lang="el-GR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457200" y="5943600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corresponding to the largest eigenvalue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533400" y="52578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therefore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2057400" y="3048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>
                <a:solidFill>
                  <a:srgbClr val="CC9900"/>
                </a:solidFill>
                <a:latin typeface="Times New Roman" pitchFamily="18" charset="0"/>
                <a:ea typeface="宋体" charset="-122"/>
                <a:cs typeface="Arial" charset="0"/>
              </a:rPr>
              <a:t>Algebraic derivation of PCs</a:t>
            </a:r>
            <a:endParaRPr lang="en-US" altLang="zh-CN" sz="3200">
              <a:solidFill>
                <a:srgbClr val="CC99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30742" name="Object 2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30803876"/>
              </p:ext>
            </p:extLst>
          </p:nvPr>
        </p:nvGraphicFramePr>
        <p:xfrm>
          <a:off x="1371600" y="1384300"/>
          <a:ext cx="45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0" name="公式" r:id="rId3" imgW="152280" imgH="228600" progId="Equation.3">
                  <p:embed/>
                </p:oleObj>
              </mc:Choice>
              <mc:Fallback>
                <p:oleObj name="公式" r:id="rId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384300"/>
                        <a:ext cx="457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4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886200" y="1524000"/>
          <a:ext cx="9906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1"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524000"/>
                        <a:ext cx="9906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7" name="Object 2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782142468"/>
              </p:ext>
            </p:extLst>
          </p:nvPr>
        </p:nvGraphicFramePr>
        <p:xfrm>
          <a:off x="6248400" y="1506538"/>
          <a:ext cx="1219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2" name="公式" r:id="rId7" imgW="596880" imgH="241200" progId="Equation.3">
                  <p:embed/>
                </p:oleObj>
              </mc:Choice>
              <mc:Fallback>
                <p:oleObj name="公式" r:id="rId7" imgW="596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506538"/>
                        <a:ext cx="1219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0" name="Object 3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17598279"/>
              </p:ext>
            </p:extLst>
          </p:nvPr>
        </p:nvGraphicFramePr>
        <p:xfrm>
          <a:off x="2343150" y="3001963"/>
          <a:ext cx="3238500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3" name="公式" r:id="rId9" imgW="1638000" imgH="965160" progId="Equation.3">
                  <p:embed/>
                </p:oleObj>
              </mc:Choice>
              <mc:Fallback>
                <p:oleObj name="公式" r:id="rId9" imgW="16380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001963"/>
                        <a:ext cx="3238500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3873"/>
              </p:ext>
            </p:extLst>
          </p:nvPr>
        </p:nvGraphicFramePr>
        <p:xfrm>
          <a:off x="1905000" y="5084763"/>
          <a:ext cx="4841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4" name="公式" r:id="rId11" imgW="152280" imgH="228600" progId="Equation.3">
                  <p:embed/>
                </p:oleObj>
              </mc:Choice>
              <mc:Fallback>
                <p:oleObj name="公式" r:id="rId11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084763"/>
                        <a:ext cx="48418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4" name="Object 34"/>
          <p:cNvGraphicFramePr>
            <a:graphicFrameLocks noChangeAspect="1"/>
          </p:cNvGraphicFramePr>
          <p:nvPr/>
        </p:nvGraphicFramePr>
        <p:xfrm>
          <a:off x="5422900" y="5918200"/>
          <a:ext cx="127000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5" name="Equation" r:id="rId13" imgW="444240" imgH="215640" progId="Equation.3">
                  <p:embed/>
                </p:oleObj>
              </mc:Choice>
              <mc:Fallback>
                <p:oleObj name="Equation" r:id="rId13" imgW="444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918200"/>
                        <a:ext cx="127000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2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04800" y="1219200"/>
            <a:ext cx="656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To find the next coefficient vector         maximizing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46075" y="46482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宋体" charset="-122"/>
                <a:cs typeface="Arial" charset="0"/>
              </a:rPr>
              <a:t>then let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 and </a:t>
            </a:r>
            <a:r>
              <a:rPr lang="el-GR" altLang="zh-CN" sz="2400" dirty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be Lagrange multipliers, and maximize</a:t>
            </a:r>
            <a:endParaRPr lang="el-G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33400" y="1828800"/>
            <a:ext cx="1358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subject to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990600" y="2438400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and to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304800" y="3276600"/>
            <a:ext cx="202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宋体" charset="-122"/>
                <a:cs typeface="Arial" charset="0"/>
              </a:rPr>
              <a:t>First note that  </a:t>
            </a:r>
            <a:endParaRPr lang="en-US" altLang="zh-CN" dirty="0">
              <a:ea typeface="宋体" charset="-122"/>
              <a:cs typeface="Arial" charset="0"/>
            </a:endParaRP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2057400" y="3048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>
                <a:solidFill>
                  <a:srgbClr val="CC9900"/>
                </a:solidFill>
                <a:latin typeface="Times New Roman" pitchFamily="18" charset="0"/>
                <a:ea typeface="宋体" charset="-122"/>
                <a:cs typeface="Arial" charset="0"/>
              </a:rPr>
              <a:t>Algebraic derivation of PCs</a:t>
            </a:r>
            <a:endParaRPr lang="en-US" altLang="zh-CN" sz="3200">
              <a:solidFill>
                <a:srgbClr val="CC99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31762" name="Object 1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28576241"/>
              </p:ext>
            </p:extLst>
          </p:nvPr>
        </p:nvGraphicFramePr>
        <p:xfrm>
          <a:off x="4749800" y="1193800"/>
          <a:ext cx="3857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6" name="公式" r:id="rId3" imgW="164880" imgH="228600" progId="Equation.3">
                  <p:embed/>
                </p:oleObj>
              </mc:Choice>
              <mc:Fallback>
                <p:oleObj name="公式" r:id="rId3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1193800"/>
                        <a:ext cx="3857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8" name="Object 2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37408713"/>
              </p:ext>
            </p:extLst>
          </p:nvPr>
        </p:nvGraphicFramePr>
        <p:xfrm>
          <a:off x="2133600" y="2459038"/>
          <a:ext cx="12954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7" name="公式" r:id="rId5" imgW="609480" imgH="241200" progId="Equation.3">
                  <p:embed/>
                </p:oleObj>
              </mc:Choice>
              <mc:Fallback>
                <p:oleObj name="公式" r:id="rId5" imgW="609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59038"/>
                        <a:ext cx="12954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1" name="Object 27"/>
          <p:cNvGraphicFramePr>
            <a:graphicFrameLocks noChangeAspect="1"/>
          </p:cNvGraphicFramePr>
          <p:nvPr/>
        </p:nvGraphicFramePr>
        <p:xfrm>
          <a:off x="6731000" y="1244600"/>
          <a:ext cx="10175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8" name="Equation" r:id="rId7" imgW="469800" imgH="215640" progId="Equation.3">
                  <p:embed/>
                </p:oleObj>
              </mc:Choice>
              <mc:Fallback>
                <p:oleObj name="Equation" r:id="rId7" imgW="46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1244600"/>
                        <a:ext cx="10175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2" name="Object 28"/>
          <p:cNvGraphicFramePr>
            <a:graphicFrameLocks noChangeAspect="1"/>
          </p:cNvGraphicFramePr>
          <p:nvPr/>
        </p:nvGraphicFramePr>
        <p:xfrm>
          <a:off x="2133600" y="1828800"/>
          <a:ext cx="20812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9" name="Equation" r:id="rId9" imgW="888840" imgH="215640" progId="Equation.3">
                  <p:embed/>
                </p:oleObj>
              </mc:Choice>
              <mc:Fallback>
                <p:oleObj name="Equation" r:id="rId9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28800"/>
                        <a:ext cx="20812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08661"/>
              </p:ext>
            </p:extLst>
          </p:nvPr>
        </p:nvGraphicFramePr>
        <p:xfrm>
          <a:off x="2132013" y="3105150"/>
          <a:ext cx="55165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0" name="公式" r:id="rId11" imgW="1942920" imgH="241200" progId="Equation.3">
                  <p:embed/>
                </p:oleObj>
              </mc:Choice>
              <mc:Fallback>
                <p:oleObj name="公式" r:id="rId11" imgW="1942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3105150"/>
                        <a:ext cx="551656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476095"/>
              </p:ext>
            </p:extLst>
          </p:nvPr>
        </p:nvGraphicFramePr>
        <p:xfrm>
          <a:off x="942975" y="5085184"/>
          <a:ext cx="6515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1" name="公式" r:id="rId13" imgW="2222280" imgH="241200" progId="Equation.3">
                  <p:embed/>
                </p:oleObj>
              </mc:Choice>
              <mc:Fallback>
                <p:oleObj name="公式" r:id="rId13" imgW="2222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5085184"/>
                        <a:ext cx="6515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7" name="AutoShape 33"/>
          <p:cNvSpPr>
            <a:spLocks noChangeArrowheads="1"/>
          </p:cNvSpPr>
          <p:nvPr/>
        </p:nvSpPr>
        <p:spPr bwMode="auto">
          <a:xfrm>
            <a:off x="4038600" y="1676400"/>
            <a:ext cx="3352800" cy="1143000"/>
          </a:xfrm>
          <a:prstGeom prst="irregularSeal2">
            <a:avLst/>
          </a:prstGeom>
          <a:solidFill>
            <a:srgbClr val="CC9900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2000" b="1">
                <a:latin typeface="Tahoma" pitchFamily="34" charset="0"/>
                <a:ea typeface="宋体" charset="-122"/>
              </a:rPr>
              <a:t>  uncorrelated</a:t>
            </a:r>
          </a:p>
        </p:txBody>
      </p:sp>
      <p:pic>
        <p:nvPicPr>
          <p:cNvPr id="35191" name="Picture 375" descr="formul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36" y="4003611"/>
            <a:ext cx="5379864" cy="3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057400" y="3048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>
                <a:solidFill>
                  <a:srgbClr val="CC9900"/>
                </a:solidFill>
                <a:latin typeface="Times New Roman" pitchFamily="18" charset="0"/>
                <a:ea typeface="宋体" charset="-122"/>
                <a:cs typeface="Arial" charset="0"/>
              </a:rPr>
              <a:t>Algebraic derivation of PCs</a:t>
            </a:r>
            <a:endParaRPr lang="en-US" altLang="zh-CN" sz="3200">
              <a:solidFill>
                <a:srgbClr val="CC99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1095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95599"/>
              </p:ext>
            </p:extLst>
          </p:nvPr>
        </p:nvGraphicFramePr>
        <p:xfrm>
          <a:off x="849313" y="1581150"/>
          <a:ext cx="6515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5" name="公式" r:id="rId3" imgW="2222280" imgH="241200" progId="Equation.3">
                  <p:embed/>
                </p:oleObj>
              </mc:Choice>
              <mc:Fallback>
                <p:oleObj name="公式" r:id="rId3" imgW="2222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581150"/>
                        <a:ext cx="6515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5" name="Object 1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4964018"/>
              </p:ext>
            </p:extLst>
          </p:nvPr>
        </p:nvGraphicFramePr>
        <p:xfrm>
          <a:off x="609600" y="3340100"/>
          <a:ext cx="74676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6" name="公式" r:id="rId5" imgW="2793960" imgH="444240" progId="Equation.3">
                  <p:embed/>
                </p:oleObj>
              </mc:Choice>
              <mc:Fallback>
                <p:oleObj name="公式" r:id="rId5" imgW="2793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340100"/>
                        <a:ext cx="74676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7" name="Object 1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2862864"/>
              </p:ext>
            </p:extLst>
          </p:nvPr>
        </p:nvGraphicFramePr>
        <p:xfrm>
          <a:off x="762000" y="5337175"/>
          <a:ext cx="72390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7" name="公式" r:id="rId7" imgW="2171520" imgH="241200" progId="Equation.3">
                  <p:embed/>
                </p:oleObj>
              </mc:Choice>
              <mc:Fallback>
                <p:oleObj name="公式" r:id="rId7" imgW="2171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7175"/>
                        <a:ext cx="723900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90" name="AutoShape 22"/>
          <p:cNvSpPr>
            <a:spLocks noChangeArrowheads="1"/>
          </p:cNvSpPr>
          <p:nvPr/>
        </p:nvSpPr>
        <p:spPr bwMode="auto">
          <a:xfrm>
            <a:off x="3962400" y="25146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1" name="AutoShape 23"/>
          <p:cNvSpPr>
            <a:spLocks noChangeArrowheads="1"/>
          </p:cNvSpPr>
          <p:nvPr/>
        </p:nvSpPr>
        <p:spPr bwMode="auto">
          <a:xfrm>
            <a:off x="3962400" y="44196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04800" y="1219200"/>
            <a:ext cx="5900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We find that          is also an eigenvector of  S  </a:t>
            </a:r>
            <a:endParaRPr lang="en-US" altLang="zh-CN" sz="2400">
              <a:ea typeface="宋体" charset="-122"/>
              <a:cs typeface="Arial" charset="0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04800" y="17526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whose eigenvalue                  is the second largest.            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381000" y="2590800"/>
            <a:ext cx="1562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In general 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609600" y="4419600"/>
            <a:ext cx="7700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The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Arial" charset="0"/>
              </a:rPr>
              <a:t>k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th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largest eigenvalue of  S  is the variance of the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Arial" charset="0"/>
              </a:rPr>
              <a:t>k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th 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PC.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09600" y="5181600"/>
            <a:ext cx="8105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The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Arial" charset="0"/>
              </a:rPr>
              <a:t>k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th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         retains the 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Arial" charset="0"/>
              </a:rPr>
              <a:t>k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th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greatest fraction of the variation </a:t>
            </a:r>
          </a:p>
          <a:p>
            <a:pPr eaLnBrk="1" hangingPunct="1">
              <a:buClr>
                <a:srgbClr val="FF0000"/>
              </a:buClr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  in the sample.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1752600" y="3048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>
                <a:solidFill>
                  <a:srgbClr val="CC9900"/>
                </a:solidFill>
                <a:latin typeface="Times New Roman" pitchFamily="18" charset="0"/>
                <a:ea typeface="宋体" charset="-122"/>
                <a:cs typeface="Arial" charset="0"/>
              </a:rPr>
              <a:t>Algebraic derivation of PCs</a:t>
            </a:r>
            <a:endParaRPr lang="en-US" altLang="zh-CN" sz="3200">
              <a:solidFill>
                <a:srgbClr val="CC99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32784" name="Object 16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7235253"/>
              </p:ext>
            </p:extLst>
          </p:nvPr>
        </p:nvGraphicFramePr>
        <p:xfrm>
          <a:off x="2147888" y="1168400"/>
          <a:ext cx="3905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5" name="公式" r:id="rId3" imgW="164880" imgH="228600" progId="Equation.3">
                  <p:embed/>
                </p:oleObj>
              </mc:Choice>
              <mc:Fallback>
                <p:oleObj name="公式" r:id="rId3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1168400"/>
                        <a:ext cx="3905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1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30500" y="1701800"/>
          <a:ext cx="11620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6" name="Equation" r:id="rId5" imgW="419040" imgH="215640" progId="Equation.3">
                  <p:embed/>
                </p:oleObj>
              </mc:Choice>
              <mc:Fallback>
                <p:oleObj name="Equation" r:id="rId5" imgW="419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1701800"/>
                        <a:ext cx="11620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9" name="Object 2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17214391"/>
              </p:ext>
            </p:extLst>
          </p:nvPr>
        </p:nvGraphicFramePr>
        <p:xfrm>
          <a:off x="1905000" y="3192463"/>
          <a:ext cx="44196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7" name="公式" r:id="rId7" imgW="1536480" imgH="241200" progId="Equation.3">
                  <p:embed/>
                </p:oleObj>
              </mc:Choice>
              <mc:Fallback>
                <p:oleObj name="公式" r:id="rId7" imgW="1536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92463"/>
                        <a:ext cx="441960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2" name="Object 2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74900" y="5105400"/>
          <a:ext cx="4381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5105400"/>
                        <a:ext cx="4381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83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Why dimensionality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reduction?</a:t>
            </a:r>
          </a:p>
          <a:p>
            <a:r>
              <a:rPr lang="en-US" altLang="zh-CN" dirty="0" smtClean="0"/>
              <a:t>What is dimensionality reduction?</a:t>
            </a:r>
          </a:p>
          <a:p>
            <a:r>
              <a:rPr lang="en-US" altLang="zh-CN" dirty="0"/>
              <a:t>Signal representation versus </a:t>
            </a:r>
            <a:r>
              <a:rPr lang="en-US" altLang="zh-CN" dirty="0" smtClean="0"/>
              <a:t>classification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48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Algebraic derivation of PCs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543800" cy="3657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ea typeface="宋体" charset="-122"/>
              </a:rPr>
              <a:t>Main steps for computing PCs</a:t>
            </a:r>
          </a:p>
          <a:p>
            <a:pPr lvl="1"/>
            <a:r>
              <a:rPr lang="en-US" altLang="zh-CN" dirty="0">
                <a:ea typeface="宋体" charset="-122"/>
              </a:rPr>
              <a:t>Form the covariance matrix S.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Compute its eigenvectors: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Use the first d eigenvectors                 to form the d PCs.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The transformation </a:t>
            </a:r>
            <a:r>
              <a:rPr lang="en-US" altLang="zh-CN" dirty="0" smtClean="0">
                <a:ea typeface="宋体" charset="-122"/>
              </a:rPr>
              <a:t>W </a:t>
            </a:r>
            <a:r>
              <a:rPr lang="en-US" altLang="zh-CN" dirty="0">
                <a:ea typeface="宋体" charset="-122"/>
              </a:rPr>
              <a:t>is given by</a:t>
            </a:r>
          </a:p>
          <a:p>
            <a:pPr lvl="1"/>
            <a:endParaRPr lang="en-US" altLang="zh-CN" dirty="0">
              <a:ea typeface="宋体" charset="-122"/>
            </a:endParaRPr>
          </a:p>
        </p:txBody>
      </p:sp>
      <p:graphicFrame>
        <p:nvGraphicFramePr>
          <p:cNvPr id="33796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81190934"/>
              </p:ext>
            </p:extLst>
          </p:nvPr>
        </p:nvGraphicFramePr>
        <p:xfrm>
          <a:off x="5795963" y="4681538"/>
          <a:ext cx="28956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4" name="公式" r:id="rId3" imgW="1396800" imgH="241200" progId="Equation.3">
                  <p:embed/>
                </p:oleObj>
              </mc:Choice>
              <mc:Fallback>
                <p:oleObj name="公式" r:id="rId3" imgW="1396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681538"/>
                        <a:ext cx="28956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679732507"/>
              </p:ext>
            </p:extLst>
          </p:nvPr>
        </p:nvGraphicFramePr>
        <p:xfrm>
          <a:off x="4913313" y="2708275"/>
          <a:ext cx="9398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5" name="公式" r:id="rId5" imgW="419040" imgH="279360" progId="Equation.3">
                  <p:embed/>
                </p:oleObj>
              </mc:Choice>
              <mc:Fallback>
                <p:oleObj name="公式" r:id="rId5" imgW="4190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2708275"/>
                        <a:ext cx="9398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652607"/>
              </p:ext>
            </p:extLst>
          </p:nvPr>
        </p:nvGraphicFramePr>
        <p:xfrm>
          <a:off x="5030788" y="3470275"/>
          <a:ext cx="103346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6" name="公式" r:id="rId7" imgW="419040" imgH="279360" progId="Equation.3">
                  <p:embed/>
                </p:oleObj>
              </mc:Choice>
              <mc:Fallback>
                <p:oleObj name="公式" r:id="rId7" imgW="4190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3470275"/>
                        <a:ext cx="1033462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7818"/>
              </p:ext>
            </p:extLst>
          </p:nvPr>
        </p:nvGraphicFramePr>
        <p:xfrm>
          <a:off x="683568" y="5695156"/>
          <a:ext cx="7720013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7" name="公式" r:id="rId9" imgW="2920680" imgH="228600" progId="Equation.3">
                  <p:embed/>
                </p:oleObj>
              </mc:Choice>
              <mc:Fallback>
                <p:oleObj name="公式" r:id="rId9" imgW="292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695156"/>
                        <a:ext cx="7720013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563888" y="5638800"/>
            <a:ext cx="4896544" cy="762000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1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charset="-122"/>
              </a:rPr>
              <a:t>PCA vs. SVD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123908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22284940"/>
              </p:ext>
            </p:extLst>
          </p:nvPr>
        </p:nvGraphicFramePr>
        <p:xfrm>
          <a:off x="2832100" y="2528888"/>
          <a:ext cx="51816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1" name="公式" r:id="rId3" imgW="1854000" imgH="241200" progId="Equation.3">
                  <p:embed/>
                </p:oleObj>
              </mc:Choice>
              <mc:Fallback>
                <p:oleObj name="公式" r:id="rId3" imgW="1854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2528888"/>
                        <a:ext cx="51816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0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48000" y="1676400"/>
          <a:ext cx="9017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2" name="Equation" r:id="rId5" imgW="355320" imgH="215640" progId="Equation.3">
                  <p:embed/>
                </p:oleObj>
              </mc:Choice>
              <mc:Fallback>
                <p:oleObj name="Equation" r:id="rId5" imgW="355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676400"/>
                        <a:ext cx="9017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2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07143471"/>
              </p:ext>
            </p:extLst>
          </p:nvPr>
        </p:nvGraphicFramePr>
        <p:xfrm>
          <a:off x="2276475" y="3741588"/>
          <a:ext cx="3228080" cy="98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3" name="公式" r:id="rId7" imgW="1333440" imgH="406080" progId="Equation.3">
                  <p:embed/>
                </p:oleObj>
              </mc:Choice>
              <mc:Fallback>
                <p:oleObj name="公式" r:id="rId7" imgW="13334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3741588"/>
                        <a:ext cx="3228080" cy="983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4" name="Text Box 10"/>
          <p:cNvSpPr txBox="1">
            <a:spLocks noChangeArrowheads="1"/>
          </p:cNvSpPr>
          <p:nvPr/>
        </p:nvSpPr>
        <p:spPr bwMode="auto">
          <a:xfrm>
            <a:off x="990600" y="1752600"/>
            <a:ext cx="128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Assume</a:t>
            </a:r>
          </a:p>
        </p:txBody>
      </p:sp>
      <p:sp>
        <p:nvSpPr>
          <p:cNvPr id="123915" name="Text Box 11"/>
          <p:cNvSpPr txBox="1">
            <a:spLocks noChangeArrowheads="1"/>
          </p:cNvSpPr>
          <p:nvPr/>
        </p:nvSpPr>
        <p:spPr bwMode="auto">
          <a:xfrm>
            <a:off x="457200" y="2590800"/>
            <a:ext cx="240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Form the matrix:</a:t>
            </a:r>
          </a:p>
        </p:txBody>
      </p:sp>
      <p:sp>
        <p:nvSpPr>
          <p:cNvPr id="123916" name="Text Box 12"/>
          <p:cNvSpPr txBox="1">
            <a:spLocks noChangeArrowheads="1"/>
          </p:cNvSpPr>
          <p:nvPr/>
        </p:nvSpPr>
        <p:spPr bwMode="auto">
          <a:xfrm>
            <a:off x="1219200" y="396240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then</a:t>
            </a:r>
          </a:p>
        </p:txBody>
      </p:sp>
      <p:graphicFrame>
        <p:nvGraphicFramePr>
          <p:cNvPr id="123917" name="Object 13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57158395"/>
              </p:ext>
            </p:extLst>
          </p:nvPr>
        </p:nvGraphicFramePr>
        <p:xfrm>
          <a:off x="2862263" y="5565775"/>
          <a:ext cx="22764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4" name="公式" r:id="rId9" imgW="685800" imgH="203040" progId="Equation.3">
                  <p:embed/>
                </p:oleObj>
              </mc:Choice>
              <mc:Fallback>
                <p:oleObj name="公式" r:id="rId9" imgW="685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5565775"/>
                        <a:ext cx="2276475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9" name="Text Box 15"/>
          <p:cNvSpPr txBox="1">
            <a:spLocks noChangeArrowheads="1"/>
          </p:cNvSpPr>
          <p:nvPr/>
        </p:nvSpPr>
        <p:spPr bwMode="auto">
          <a:xfrm>
            <a:off x="457200" y="4953000"/>
            <a:ext cx="6996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宋体" charset="-122"/>
              </a:rPr>
              <a:t>Obtain </a:t>
            </a:r>
            <a:r>
              <a:rPr lang="en-US" altLang="zh-CN" sz="2400" dirty="0" smtClean="0">
                <a:ea typeface="宋体" charset="-122"/>
              </a:rPr>
              <a:t>eigenvectors </a:t>
            </a:r>
            <a:r>
              <a:rPr lang="en-US" altLang="zh-CN" sz="2400" b="1" dirty="0" smtClean="0">
                <a:ea typeface="宋体" charset="-122"/>
              </a:rPr>
              <a:t>V</a:t>
            </a:r>
            <a:r>
              <a:rPr lang="en-US" altLang="zh-CN" sz="2400" dirty="0" smtClean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of </a:t>
            </a:r>
            <a:r>
              <a:rPr lang="en-US" altLang="zh-CN" sz="2400" b="1" dirty="0">
                <a:ea typeface="宋体" charset="-122"/>
              </a:rPr>
              <a:t>S</a:t>
            </a:r>
            <a:r>
              <a:rPr lang="en-US" altLang="zh-CN" sz="2400" dirty="0">
                <a:ea typeface="宋体" charset="-122"/>
              </a:rPr>
              <a:t> by computing the SVD of </a:t>
            </a:r>
            <a:r>
              <a:rPr lang="en-US" altLang="zh-CN" sz="2400" b="1" dirty="0">
                <a:ea typeface="宋体" charset="-122"/>
              </a:rPr>
              <a:t>X</a:t>
            </a:r>
            <a:r>
              <a:rPr lang="en-US" altLang="zh-CN" sz="2400" dirty="0">
                <a:ea typeface="宋体" charset="-122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9882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V1: Information (</a:t>
            </a:r>
            <a:r>
              <a:rPr lang="en-US" altLang="zh-CN" dirty="0" err="1" smtClean="0"/>
              <a:t>decorrelation</a:t>
            </a:r>
            <a:r>
              <a:rPr lang="en-US" altLang="zh-CN" dirty="0" smtClean="0"/>
              <a:t> + preserve information)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V2: </a:t>
            </a:r>
            <a:r>
              <a:rPr lang="en-US" altLang="zh-CN" dirty="0">
                <a:solidFill>
                  <a:srgbClr val="FF0000"/>
                </a:solidFill>
              </a:rPr>
              <a:t>Projection (reconstruction)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V3: Fitting (</a:t>
            </a:r>
            <a:r>
              <a:rPr lang="en-US" altLang="zh-CN" dirty="0" err="1" smtClean="0"/>
              <a:t>hyperplane</a:t>
            </a:r>
            <a:r>
              <a:rPr lang="en-US" altLang="zh-CN" dirty="0" smtClean="0"/>
              <a:t> fitting)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V4: </a:t>
            </a:r>
            <a:r>
              <a:rPr lang="en-US" altLang="zh-CN" dirty="0"/>
              <a:t>Embedding (distance to coordinate)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V5: Manifold learning (linear manifold)</a:t>
            </a:r>
          </a:p>
        </p:txBody>
      </p:sp>
    </p:spTree>
    <p:extLst>
      <p:ext uri="{BB962C8B-B14F-4D97-AF65-F5344CB8AC3E}">
        <p14:creationId xmlns:p14="http://schemas.microsoft.com/office/powerpoint/2010/main" val="24799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课件\p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" y="0"/>
            <a:ext cx="9116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-108520" y="1916832"/>
            <a:ext cx="122413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301120" cy="269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4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879154" cy="430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4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95918" cy="381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1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32647" cy="415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2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508608" cy="3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150000" y="2716840"/>
            <a:ext cx="4104456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00570418"/>
              </p:ext>
            </p:extLst>
          </p:nvPr>
        </p:nvGraphicFramePr>
        <p:xfrm>
          <a:off x="4047489" y="2895357"/>
          <a:ext cx="4433749" cy="749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公式" r:id="rId4" imgW="2628720" imgH="444240" progId="Equation.3">
                  <p:embed/>
                </p:oleObj>
              </mc:Choice>
              <mc:Fallback>
                <p:oleObj name="公式" r:id="rId4" imgW="2628720" imgH="444240" progId="Equation.3">
                  <p:embed/>
                  <p:pic>
                    <p:nvPicPr>
                      <p:cNvPr id="0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7489" y="2895357"/>
                        <a:ext cx="4433749" cy="749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7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7199070" cy="342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5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Why </a:t>
            </a:r>
            <a:r>
              <a:rPr lang="en-US" altLang="zh-CN" dirty="0"/>
              <a:t>dimensionality </a:t>
            </a:r>
            <a:r>
              <a:rPr lang="en-US" altLang="zh-CN" dirty="0" smtClean="0">
                <a:ea typeface="宋体" charset="-122"/>
              </a:rPr>
              <a:t>reduction</a:t>
            </a:r>
            <a:r>
              <a:rPr lang="en-US" altLang="zh-CN" dirty="0">
                <a:ea typeface="宋体" charset="-122"/>
              </a:rPr>
              <a:t>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Most machine learning and data mining techniques may not be effective for high-dimensional data </a:t>
            </a:r>
          </a:p>
          <a:p>
            <a:pPr lvl="1"/>
            <a:r>
              <a:rPr lang="en-US" altLang="zh-CN" dirty="0">
                <a:solidFill>
                  <a:srgbClr val="FB192F"/>
                </a:solidFill>
                <a:ea typeface="宋体" charset="-122"/>
              </a:rPr>
              <a:t>Curse of Dimensionality</a:t>
            </a:r>
          </a:p>
          <a:p>
            <a:pPr lvl="1"/>
            <a:r>
              <a:rPr lang="en-US" altLang="zh-CN" dirty="0" smtClean="0">
                <a:ea typeface="宋体" charset="-122"/>
              </a:rPr>
              <a:t>Accuracy </a:t>
            </a:r>
            <a:r>
              <a:rPr lang="en-US" altLang="zh-CN" dirty="0">
                <a:ea typeface="宋体" charset="-122"/>
              </a:rPr>
              <a:t>and efficiency degrade rapidly as the dimension increases</a:t>
            </a:r>
            <a:r>
              <a:rPr lang="en-US" altLang="zh-CN" dirty="0" smtClean="0">
                <a:ea typeface="宋体" charset="-122"/>
              </a:rPr>
              <a:t>.</a:t>
            </a:r>
            <a:endParaRPr lang="en-US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4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6" y="1628800"/>
            <a:ext cx="7560840" cy="47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583142" cy="427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V1: Information (</a:t>
            </a:r>
            <a:r>
              <a:rPr lang="en-US" altLang="zh-CN" dirty="0" err="1" smtClean="0"/>
              <a:t>decorrelation</a:t>
            </a:r>
            <a:r>
              <a:rPr lang="en-US" altLang="zh-CN" dirty="0" smtClean="0"/>
              <a:t> + preserve </a:t>
            </a:r>
            <a:r>
              <a:rPr lang="en-US" altLang="zh-CN" dirty="0"/>
              <a:t>information)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V2: </a:t>
            </a:r>
            <a:r>
              <a:rPr lang="en-US" altLang="zh-CN" dirty="0"/>
              <a:t>Projection (reconstruction</a:t>
            </a:r>
            <a:r>
              <a:rPr lang="en-US" altLang="zh-CN" dirty="0" smtClean="0"/>
              <a:t>)</a:t>
            </a:r>
          </a:p>
          <a:p>
            <a:pPr marL="742950" lvl="2" indent="-342900"/>
            <a:r>
              <a:rPr lang="en-US" altLang="zh-CN" b="1" dirty="0" smtClean="0"/>
              <a:t>Algebraic</a:t>
            </a:r>
            <a:endParaRPr lang="en-US" altLang="zh-CN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V3: Fitting (</a:t>
            </a:r>
            <a:r>
              <a:rPr lang="en-US" altLang="zh-CN" dirty="0" err="1" smtClean="0">
                <a:solidFill>
                  <a:srgbClr val="FF0000"/>
                </a:solidFill>
              </a:rPr>
              <a:t>hyperplane</a:t>
            </a:r>
            <a:r>
              <a:rPr lang="en-US" altLang="zh-CN" dirty="0" smtClean="0">
                <a:solidFill>
                  <a:srgbClr val="FF0000"/>
                </a:solidFill>
              </a:rPr>
              <a:t> fitting)</a:t>
            </a:r>
          </a:p>
          <a:p>
            <a:pPr marL="742950" lvl="2" indent="-342900"/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Geometric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V4: </a:t>
            </a:r>
            <a:r>
              <a:rPr lang="en-US" altLang="zh-CN" dirty="0"/>
              <a:t>Embedding (distance to coordinate)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V5: Manifold learning (linear manifold)</a:t>
            </a:r>
          </a:p>
        </p:txBody>
      </p:sp>
    </p:spTree>
    <p:extLst>
      <p:ext uri="{BB962C8B-B14F-4D97-AF65-F5344CB8AC3E}">
        <p14:creationId xmlns:p14="http://schemas.microsoft.com/office/powerpoint/2010/main" val="20835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课件\p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" y="0"/>
            <a:ext cx="9116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-108520" y="2996952"/>
            <a:ext cx="104360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charset="-122"/>
              </a:rPr>
              <a:t>V3: Geometric </a:t>
            </a:r>
            <a:r>
              <a:rPr lang="en-US" altLang="zh-CN" sz="2800" dirty="0">
                <a:ea typeface="宋体" charset="-122"/>
              </a:rPr>
              <a:t>picture of </a:t>
            </a:r>
            <a:r>
              <a:rPr lang="en-US" altLang="zh-CN" sz="2800" dirty="0" smtClean="0">
                <a:ea typeface="宋体" charset="-122"/>
              </a:rPr>
              <a:t>principal </a:t>
            </a:r>
            <a:r>
              <a:rPr lang="en-US" altLang="zh-CN" sz="2800" dirty="0">
                <a:ea typeface="宋体" charset="-122"/>
              </a:rPr>
              <a:t>components (PCs)</a:t>
            </a:r>
            <a:br>
              <a:rPr lang="en-US" altLang="zh-CN" sz="2800" dirty="0">
                <a:ea typeface="宋体" charset="-122"/>
              </a:rPr>
            </a:br>
            <a:endParaRPr lang="en-US" altLang="zh-CN" sz="2800" dirty="0">
              <a:ea typeface="宋体" charset="-122"/>
            </a:endParaRPr>
          </a:p>
        </p:txBody>
      </p:sp>
      <p:graphicFrame>
        <p:nvGraphicFramePr>
          <p:cNvPr id="21515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2070100" y="4648200"/>
          <a:ext cx="44291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3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4648200"/>
                        <a:ext cx="442913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91300" y="2584450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4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2584450"/>
                        <a:ext cx="152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4" descr="fig1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2375"/>
            <a:ext cx="2819400" cy="26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fig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274320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57200" y="41529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the 1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st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        is a minimum distance fit to a line in   X  space</a:t>
            </a:r>
            <a:endParaRPr lang="en-US" altLang="zh-CN" sz="24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44500" y="4749800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the 2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nd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       is a minimum distance fit to a line in the plane        perpendicular to the 1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st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990600" y="5715000"/>
            <a:ext cx="6831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PCs are a series of linear least squares fits to a sample,</a:t>
            </a:r>
          </a:p>
          <a:p>
            <a:pPr eaLnBrk="1" hangingPunct="1">
              <a:buClr>
                <a:srgbClr val="FF0000"/>
              </a:buClr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each orthogonal to all the previous.</a:t>
            </a: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endParaRPr lang="en-US" altLang="zh-CN">
              <a:solidFill>
                <a:srgbClr val="FF00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21519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027238" y="4038600"/>
          <a:ext cx="52228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5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4038600"/>
                        <a:ext cx="52228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5410" y="3748673"/>
            <a:ext cx="3251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V3 Fitting 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hyperplane</a:t>
            </a:r>
            <a:r>
              <a:rPr lang="en-US" altLang="zh-CN" sz="2000" dirty="0" smtClean="0">
                <a:solidFill>
                  <a:srgbClr val="FF0000"/>
                </a:solidFill>
              </a:rPr>
              <a:t> fitting)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5630" y="3311983"/>
            <a:ext cx="1362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Homework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V1: Information (</a:t>
            </a:r>
            <a:r>
              <a:rPr lang="en-US" altLang="zh-CN" dirty="0" err="1" smtClean="0"/>
              <a:t>decorrelation</a:t>
            </a:r>
            <a:r>
              <a:rPr lang="en-US" altLang="zh-CN" dirty="0" smtClean="0"/>
              <a:t> + preserve </a:t>
            </a:r>
            <a:r>
              <a:rPr lang="en-US" altLang="zh-CN" dirty="0"/>
              <a:t>information)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V3: Fitting (</a:t>
            </a:r>
            <a:r>
              <a:rPr lang="en-US" altLang="zh-CN" dirty="0" err="1" smtClean="0"/>
              <a:t>hyperplane</a:t>
            </a:r>
            <a:r>
              <a:rPr lang="en-US" altLang="zh-CN" dirty="0" smtClean="0"/>
              <a:t> fitting)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V4: </a:t>
            </a:r>
            <a:r>
              <a:rPr lang="en-US" altLang="zh-CN" dirty="0"/>
              <a:t>Embedding (distance to coordinate)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V5: Manifold learning (linear manifold)</a:t>
            </a:r>
          </a:p>
        </p:txBody>
      </p:sp>
    </p:spTree>
    <p:extLst>
      <p:ext uri="{BB962C8B-B14F-4D97-AF65-F5344CB8AC3E}">
        <p14:creationId xmlns:p14="http://schemas.microsoft.com/office/powerpoint/2010/main" val="4587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Examples: Visualization &amp; </a:t>
            </a:r>
            <a:r>
              <a:rPr lang="en-US" altLang="zh-CN" sz="3600" dirty="0" err="1" smtClean="0"/>
              <a:t>Modelling</a:t>
            </a:r>
            <a:endParaRPr lang="zh-CN" altLang="en-US" sz="3600" dirty="0"/>
          </a:p>
        </p:txBody>
      </p:sp>
      <p:pic>
        <p:nvPicPr>
          <p:cNvPr id="4" name="Picture 7" descr="A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6" b="53924"/>
          <a:stretch/>
        </p:blipFill>
        <p:spPr bwMode="auto">
          <a:xfrm>
            <a:off x="683567" y="3861048"/>
            <a:ext cx="7854265" cy="29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D:\bitWork\讲课\模式识别课件\fig\m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3" y="1259230"/>
            <a:ext cx="2808312" cy="26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Examples: </a:t>
            </a:r>
            <a:r>
              <a:rPr lang="en-US" altLang="zh-CN" dirty="0" smtClean="0"/>
              <a:t>PCA for face recognition (</a:t>
            </a:r>
            <a:r>
              <a:rPr lang="en-US" altLang="zh-CN" dirty="0" err="1" smtClean="0"/>
              <a:t>Eigenfaces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132856"/>
            <a:ext cx="876139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68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Examples: PCA for image compression</a:t>
            </a:r>
            <a:endParaRPr lang="zh-CN" altLang="en-US" dirty="0"/>
          </a:p>
        </p:txBody>
      </p:sp>
      <p:pic>
        <p:nvPicPr>
          <p:cNvPr id="5" name="Picture 2" descr="recLargeFa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 t="7559" r="11023" b="8398"/>
          <a:stretch>
            <a:fillRect/>
          </a:stretch>
        </p:blipFill>
        <p:spPr bwMode="auto">
          <a:xfrm>
            <a:off x="228600" y="1733550"/>
            <a:ext cx="63373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2625" y="3573463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d=1</a:t>
            </a:r>
            <a:endParaRPr lang="en-US" sz="2400" b="1"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39975" y="3573463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d=2</a:t>
            </a:r>
            <a:endParaRPr lang="en-US" sz="2400" b="1">
              <a:cs typeface="Arial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995738" y="3573463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d=4</a:t>
            </a:r>
            <a:endParaRPr lang="en-US" sz="2400" b="1">
              <a:cs typeface="Arial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580063" y="3573463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d=8</a:t>
            </a:r>
            <a:endParaRPr lang="en-US" sz="2400" b="1">
              <a:cs typeface="Aria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84213" y="448468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d=16</a:t>
            </a:r>
            <a:endParaRPr lang="en-US" sz="2400" b="1">
              <a:cs typeface="Arial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341563" y="448468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d=32</a:t>
            </a:r>
            <a:endParaRPr lang="en-US" sz="2400" b="1">
              <a:cs typeface="Arial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997325" y="448468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d=64</a:t>
            </a:r>
            <a:endParaRPr lang="en-US" sz="2400" b="1">
              <a:cs typeface="Aria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435600" y="4484688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d=100</a:t>
            </a:r>
            <a:endParaRPr lang="en-US" sz="2400" b="1">
              <a:cs typeface="Arial" charset="0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380288" y="4221163"/>
            <a:ext cx="1439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ea typeface="宋体" charset="-122"/>
                <a:cs typeface="Arial" charset="0"/>
              </a:rPr>
              <a:t>Original Image</a:t>
            </a:r>
            <a:endParaRPr lang="en-US" sz="2400" b="1">
              <a:cs typeface="Arial" charset="0"/>
            </a:endParaRPr>
          </a:p>
        </p:txBody>
      </p:sp>
      <p:pic>
        <p:nvPicPr>
          <p:cNvPr id="15" name="Picture 13" descr="LargeFa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t="8398" r="15749" b="8398"/>
          <a:stretch>
            <a:fillRect/>
          </a:stretch>
        </p:blipFill>
        <p:spPr bwMode="auto">
          <a:xfrm>
            <a:off x="5435600" y="4995863"/>
            <a:ext cx="1441450" cy="131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LargeFa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t="8398" r="15749" b="8398"/>
          <a:stretch>
            <a:fillRect/>
          </a:stretch>
        </p:blipFill>
        <p:spPr bwMode="auto">
          <a:xfrm>
            <a:off x="7307263" y="5013325"/>
            <a:ext cx="1441450" cy="131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86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V1: Information (</a:t>
            </a:r>
            <a:r>
              <a:rPr lang="en-US" altLang="zh-CN" dirty="0" err="1" smtClean="0"/>
              <a:t>decorrelation</a:t>
            </a:r>
            <a:r>
              <a:rPr lang="en-US" altLang="zh-CN" dirty="0" smtClean="0"/>
              <a:t> + preserve </a:t>
            </a:r>
            <a:r>
              <a:rPr lang="en-US" altLang="zh-CN" dirty="0"/>
              <a:t>information)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V3: Fitting (</a:t>
            </a:r>
            <a:r>
              <a:rPr lang="en-US" altLang="zh-CN" dirty="0" err="1" smtClean="0"/>
              <a:t>hyperplane</a:t>
            </a:r>
            <a:r>
              <a:rPr lang="en-US" altLang="zh-CN" dirty="0" smtClean="0"/>
              <a:t> fitting)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V4: </a:t>
            </a:r>
            <a:r>
              <a:rPr lang="en-US" altLang="zh-CN" dirty="0">
                <a:solidFill>
                  <a:srgbClr val="FF0000"/>
                </a:solidFill>
              </a:rPr>
              <a:t>Embedding </a:t>
            </a:r>
            <a:r>
              <a:rPr lang="en-US" altLang="zh-CN" dirty="0" smtClean="0">
                <a:solidFill>
                  <a:srgbClr val="FF0000"/>
                </a:solidFill>
              </a:rPr>
              <a:t>(distance to coordinate)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V5: Manifold learning (linear manifold)</a:t>
            </a:r>
          </a:p>
        </p:txBody>
      </p:sp>
    </p:spTree>
    <p:extLst>
      <p:ext uri="{BB962C8B-B14F-4D97-AF65-F5344CB8AC3E}">
        <p14:creationId xmlns:p14="http://schemas.microsoft.com/office/powerpoint/2010/main" val="21479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489" y="1063751"/>
            <a:ext cx="8322945" cy="2315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9090" marR="5080" indent="-327025">
              <a:lnSpc>
                <a:spcPct val="98000"/>
              </a:lnSpc>
              <a:spcBef>
                <a:spcPts val="180"/>
              </a:spcBef>
            </a:pPr>
            <a:r>
              <a:rPr sz="1500" spc="25" dirty="0">
                <a:solidFill>
                  <a:srgbClr val="630021"/>
                </a:solidFill>
                <a:latin typeface="Marlett"/>
                <a:cs typeface="Marlett"/>
              </a:rPr>
              <a:t></a:t>
            </a:r>
            <a:r>
              <a:rPr sz="1500" spc="25" dirty="0">
                <a:solidFill>
                  <a:srgbClr val="630021"/>
                </a:solidFill>
                <a:latin typeface="Times New Roman"/>
                <a:cs typeface="Times New Roman"/>
              </a:rPr>
              <a:t>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In practice, the curse of dimensionality  means that, for a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given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sample size,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there 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is a maximum number of features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above  </a:t>
            </a:r>
            <a:r>
              <a:rPr sz="4575" b="1" baseline="-1821" dirty="0">
                <a:solidFill>
                  <a:srgbClr val="630021"/>
                </a:solidFill>
                <a:latin typeface="Arial"/>
                <a:cs typeface="Arial"/>
              </a:rPr>
              <a:t>which the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performance of our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classifier</a:t>
            </a:r>
            <a:r>
              <a:rPr sz="3050" b="1" spc="-254" dirty="0">
                <a:solidFill>
                  <a:srgbClr val="630021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630021"/>
                </a:solidFill>
                <a:latin typeface="Arial"/>
                <a:cs typeface="Arial"/>
              </a:rPr>
              <a:t>will  degrade rather than</a:t>
            </a:r>
            <a:r>
              <a:rPr sz="3050" b="1" spc="-15" dirty="0">
                <a:solidFill>
                  <a:srgbClr val="630021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630021"/>
                </a:solidFill>
                <a:latin typeface="Arial"/>
                <a:cs typeface="Arial"/>
              </a:rPr>
              <a:t>improve</a:t>
            </a:r>
            <a:endParaRPr sz="30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903" y="268479"/>
            <a:ext cx="48971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5" dirty="0">
                <a:solidFill>
                  <a:srgbClr val="A07C3C"/>
                </a:solidFill>
                <a:latin typeface="Arial"/>
                <a:cs typeface="Arial"/>
              </a:rPr>
              <a:t>The curse of </a:t>
            </a:r>
            <a:r>
              <a:rPr sz="2600" i="1" spc="-5" dirty="0" smtClean="0">
                <a:solidFill>
                  <a:srgbClr val="A07C3C"/>
                </a:solidFill>
                <a:latin typeface="Arial"/>
                <a:cs typeface="Arial"/>
              </a:rPr>
              <a:t>dimensionality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50489" y="3663950"/>
            <a:ext cx="5174984" cy="2428434"/>
            <a:chOff x="2150489" y="3663950"/>
            <a:chExt cx="5174984" cy="2428434"/>
          </a:xfrm>
        </p:grpSpPr>
        <p:sp>
          <p:nvSpPr>
            <p:cNvPr id="6" name="object 2"/>
            <p:cNvSpPr/>
            <p:nvPr/>
          </p:nvSpPr>
          <p:spPr>
            <a:xfrm>
              <a:off x="2540800" y="5735370"/>
              <a:ext cx="4705350" cy="0"/>
            </a:xfrm>
            <a:custGeom>
              <a:avLst/>
              <a:gdLst/>
              <a:ahLst/>
              <a:cxnLst/>
              <a:rect l="l" t="t" r="r" b="b"/>
              <a:pathLst>
                <a:path w="4705350">
                  <a:moveTo>
                    <a:pt x="0" y="0"/>
                  </a:moveTo>
                  <a:lnTo>
                    <a:pt x="4704892" y="0"/>
                  </a:lnTo>
                </a:path>
              </a:pathLst>
            </a:custGeom>
            <a:ln w="124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" name="object 3"/>
            <p:cNvSpPr/>
            <p:nvPr/>
          </p:nvSpPr>
          <p:spPr>
            <a:xfrm>
              <a:off x="7205459" y="5675629"/>
              <a:ext cx="120014" cy="139065"/>
            </a:xfrm>
            <a:custGeom>
              <a:avLst/>
              <a:gdLst/>
              <a:ahLst/>
              <a:cxnLst/>
              <a:rect l="l" t="t" r="r" b="b"/>
              <a:pathLst>
                <a:path w="120015" h="139064">
                  <a:moveTo>
                    <a:pt x="119481" y="59740"/>
                  </a:moveTo>
                  <a:lnTo>
                    <a:pt x="0" y="0"/>
                  </a:lnTo>
                  <a:lnTo>
                    <a:pt x="0" y="138988"/>
                  </a:lnTo>
                  <a:lnTo>
                    <a:pt x="119481" y="59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8" name="object 4"/>
            <p:cNvSpPr/>
            <p:nvPr/>
          </p:nvSpPr>
          <p:spPr>
            <a:xfrm>
              <a:off x="2540800" y="3743197"/>
              <a:ext cx="0" cy="1992630"/>
            </a:xfrm>
            <a:custGeom>
              <a:avLst/>
              <a:gdLst/>
              <a:ahLst/>
              <a:cxnLst/>
              <a:rect l="l" t="t" r="r" b="b"/>
              <a:pathLst>
                <a:path h="1992629">
                  <a:moveTo>
                    <a:pt x="0" y="1992172"/>
                  </a:moveTo>
                  <a:lnTo>
                    <a:pt x="0" y="0"/>
                  </a:lnTo>
                </a:path>
              </a:pathLst>
            </a:custGeom>
            <a:ln w="124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9" name="object 5"/>
            <p:cNvSpPr/>
            <p:nvPr/>
          </p:nvSpPr>
          <p:spPr>
            <a:xfrm>
              <a:off x="2481059" y="3663950"/>
              <a:ext cx="139065" cy="120014"/>
            </a:xfrm>
            <a:custGeom>
              <a:avLst/>
              <a:gdLst/>
              <a:ahLst/>
              <a:cxnLst/>
              <a:rect l="l" t="t" r="r" b="b"/>
              <a:pathLst>
                <a:path w="139064" h="120014">
                  <a:moveTo>
                    <a:pt x="138988" y="119481"/>
                  </a:moveTo>
                  <a:lnTo>
                    <a:pt x="59740" y="0"/>
                  </a:lnTo>
                  <a:lnTo>
                    <a:pt x="0" y="119481"/>
                  </a:lnTo>
                  <a:lnTo>
                    <a:pt x="138988" y="1194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2540800" y="3810972"/>
              <a:ext cx="4306570" cy="1765300"/>
            </a:xfrm>
            <a:custGeom>
              <a:avLst/>
              <a:gdLst/>
              <a:ahLst/>
              <a:cxnLst/>
              <a:rect l="l" t="t" r="r" b="b"/>
              <a:pathLst>
                <a:path w="4306570" h="1765300">
                  <a:moveTo>
                    <a:pt x="0" y="1446471"/>
                  </a:moveTo>
                  <a:lnTo>
                    <a:pt x="5080" y="1377499"/>
                  </a:lnTo>
                  <a:lnTo>
                    <a:pt x="9209" y="1299960"/>
                  </a:lnTo>
                  <a:lnTo>
                    <a:pt x="11059" y="1258407"/>
                  </a:lnTo>
                  <a:lnTo>
                    <a:pt x="12843" y="1215226"/>
                  </a:lnTo>
                  <a:lnTo>
                    <a:pt x="14617" y="1170590"/>
                  </a:lnTo>
                  <a:lnTo>
                    <a:pt x="16439" y="1124670"/>
                  </a:lnTo>
                  <a:lnTo>
                    <a:pt x="18367" y="1077636"/>
                  </a:lnTo>
                  <a:lnTo>
                    <a:pt x="20457" y="1029662"/>
                  </a:lnTo>
                  <a:lnTo>
                    <a:pt x="22767" y="980918"/>
                  </a:lnTo>
                  <a:lnTo>
                    <a:pt x="25353" y="931576"/>
                  </a:lnTo>
                  <a:lnTo>
                    <a:pt x="28274" y="881808"/>
                  </a:lnTo>
                  <a:lnTo>
                    <a:pt x="31585" y="831784"/>
                  </a:lnTo>
                  <a:lnTo>
                    <a:pt x="35345" y="781677"/>
                  </a:lnTo>
                  <a:lnTo>
                    <a:pt x="39611" y="731658"/>
                  </a:lnTo>
                  <a:lnTo>
                    <a:pt x="44440" y="681898"/>
                  </a:lnTo>
                  <a:lnTo>
                    <a:pt x="49888" y="632570"/>
                  </a:lnTo>
                  <a:lnTo>
                    <a:pt x="56014" y="583843"/>
                  </a:lnTo>
                  <a:lnTo>
                    <a:pt x="62875" y="535891"/>
                  </a:lnTo>
                  <a:lnTo>
                    <a:pt x="70527" y="488885"/>
                  </a:lnTo>
                  <a:lnTo>
                    <a:pt x="79028" y="442996"/>
                  </a:lnTo>
                  <a:lnTo>
                    <a:pt x="88435" y="398395"/>
                  </a:lnTo>
                  <a:lnTo>
                    <a:pt x="98805" y="355255"/>
                  </a:lnTo>
                  <a:lnTo>
                    <a:pt x="110196" y="313746"/>
                  </a:lnTo>
                  <a:lnTo>
                    <a:pt x="122665" y="274040"/>
                  </a:lnTo>
                  <a:lnTo>
                    <a:pt x="136269" y="236309"/>
                  </a:lnTo>
                  <a:lnTo>
                    <a:pt x="151065" y="200725"/>
                  </a:lnTo>
                  <a:lnTo>
                    <a:pt x="184462" y="136680"/>
                  </a:lnTo>
                  <a:lnTo>
                    <a:pt x="223314" y="83279"/>
                  </a:lnTo>
                  <a:lnTo>
                    <a:pt x="268078" y="41893"/>
                  </a:lnTo>
                  <a:lnTo>
                    <a:pt x="319214" y="13894"/>
                  </a:lnTo>
                  <a:lnTo>
                    <a:pt x="377177" y="655"/>
                  </a:lnTo>
                  <a:lnTo>
                    <a:pt x="408862" y="0"/>
                  </a:lnTo>
                  <a:lnTo>
                    <a:pt x="442426" y="3548"/>
                  </a:lnTo>
                  <a:lnTo>
                    <a:pt x="494568" y="16589"/>
                  </a:lnTo>
                  <a:lnTo>
                    <a:pt x="546975" y="37690"/>
                  </a:lnTo>
                  <a:lnTo>
                    <a:pt x="584031" y="56327"/>
                  </a:lnTo>
                  <a:lnTo>
                    <a:pt x="622832" y="78414"/>
                  </a:lnTo>
                  <a:lnTo>
                    <a:pt x="663418" y="103772"/>
                  </a:lnTo>
                  <a:lnTo>
                    <a:pt x="705832" y="132224"/>
                  </a:lnTo>
                  <a:lnTo>
                    <a:pt x="750115" y="163592"/>
                  </a:lnTo>
                  <a:lnTo>
                    <a:pt x="796310" y="197698"/>
                  </a:lnTo>
                  <a:lnTo>
                    <a:pt x="844458" y="234365"/>
                  </a:lnTo>
                  <a:lnTo>
                    <a:pt x="894601" y="273416"/>
                  </a:lnTo>
                  <a:lnTo>
                    <a:pt x="946781" y="314672"/>
                  </a:lnTo>
                  <a:lnTo>
                    <a:pt x="1001040" y="357955"/>
                  </a:lnTo>
                  <a:lnTo>
                    <a:pt x="1057419" y="403089"/>
                  </a:lnTo>
                  <a:lnTo>
                    <a:pt x="1086417" y="426294"/>
                  </a:lnTo>
                  <a:lnTo>
                    <a:pt x="1146056" y="473869"/>
                  </a:lnTo>
                  <a:lnTo>
                    <a:pt x="1176707" y="498195"/>
                  </a:lnTo>
                  <a:lnTo>
                    <a:pt x="1207920" y="522850"/>
                  </a:lnTo>
                  <a:lnTo>
                    <a:pt x="1239700" y="547812"/>
                  </a:lnTo>
                  <a:lnTo>
                    <a:pt x="1272051" y="573060"/>
                  </a:lnTo>
                  <a:lnTo>
                    <a:pt x="1304980" y="598569"/>
                  </a:lnTo>
                  <a:lnTo>
                    <a:pt x="1338491" y="624319"/>
                  </a:lnTo>
                  <a:lnTo>
                    <a:pt x="1372590" y="650288"/>
                  </a:lnTo>
                  <a:lnTo>
                    <a:pt x="1407282" y="676452"/>
                  </a:lnTo>
                  <a:lnTo>
                    <a:pt x="1442573" y="702790"/>
                  </a:lnTo>
                  <a:lnTo>
                    <a:pt x="1478466" y="729280"/>
                  </a:lnTo>
                  <a:lnTo>
                    <a:pt x="1514968" y="755899"/>
                  </a:lnTo>
                  <a:lnTo>
                    <a:pt x="1552084" y="782625"/>
                  </a:lnTo>
                  <a:lnTo>
                    <a:pt x="1589820" y="809436"/>
                  </a:lnTo>
                  <a:lnTo>
                    <a:pt x="1628179" y="836310"/>
                  </a:lnTo>
                  <a:lnTo>
                    <a:pt x="1667168" y="863224"/>
                  </a:lnTo>
                  <a:lnTo>
                    <a:pt x="1706792" y="890156"/>
                  </a:lnTo>
                  <a:lnTo>
                    <a:pt x="1747056" y="917085"/>
                  </a:lnTo>
                  <a:lnTo>
                    <a:pt x="1787965" y="943988"/>
                  </a:lnTo>
                  <a:lnTo>
                    <a:pt x="1829525" y="970842"/>
                  </a:lnTo>
                  <a:lnTo>
                    <a:pt x="1871741" y="997625"/>
                  </a:lnTo>
                  <a:lnTo>
                    <a:pt x="1914617" y="1024316"/>
                  </a:lnTo>
                  <a:lnTo>
                    <a:pt x="1958160" y="1050892"/>
                  </a:lnTo>
                  <a:lnTo>
                    <a:pt x="2002374" y="1077331"/>
                  </a:lnTo>
                  <a:lnTo>
                    <a:pt x="2047264" y="1103610"/>
                  </a:lnTo>
                  <a:lnTo>
                    <a:pt x="2092837" y="1129708"/>
                  </a:lnTo>
                  <a:lnTo>
                    <a:pt x="2139097" y="1155602"/>
                  </a:lnTo>
                  <a:lnTo>
                    <a:pt x="2186049" y="1181270"/>
                  </a:lnTo>
                  <a:lnTo>
                    <a:pt x="2233699" y="1206690"/>
                  </a:lnTo>
                  <a:lnTo>
                    <a:pt x="2282051" y="1231839"/>
                  </a:lnTo>
                  <a:lnTo>
                    <a:pt x="2331112" y="1256696"/>
                  </a:lnTo>
                  <a:lnTo>
                    <a:pt x="2380886" y="1281238"/>
                  </a:lnTo>
                  <a:lnTo>
                    <a:pt x="2431378" y="1305442"/>
                  </a:lnTo>
                  <a:lnTo>
                    <a:pt x="2482594" y="1329288"/>
                  </a:lnTo>
                  <a:lnTo>
                    <a:pt x="2534539" y="1352752"/>
                  </a:lnTo>
                  <a:lnTo>
                    <a:pt x="2587219" y="1375812"/>
                  </a:lnTo>
                  <a:lnTo>
                    <a:pt x="2640637" y="1398446"/>
                  </a:lnTo>
                  <a:lnTo>
                    <a:pt x="2694801" y="1420632"/>
                  </a:lnTo>
                  <a:lnTo>
                    <a:pt x="2749714" y="1442348"/>
                  </a:lnTo>
                  <a:lnTo>
                    <a:pt x="2805383" y="1463572"/>
                  </a:lnTo>
                  <a:lnTo>
                    <a:pt x="2861812" y="1484280"/>
                  </a:lnTo>
                  <a:lnTo>
                    <a:pt x="2919006" y="1504452"/>
                  </a:lnTo>
                  <a:lnTo>
                    <a:pt x="2976972" y="1524064"/>
                  </a:lnTo>
                  <a:lnTo>
                    <a:pt x="3035713" y="1543095"/>
                  </a:lnTo>
                  <a:lnTo>
                    <a:pt x="3095236" y="1561523"/>
                  </a:lnTo>
                  <a:lnTo>
                    <a:pt x="3155545" y="1579325"/>
                  </a:lnTo>
                  <a:lnTo>
                    <a:pt x="3216646" y="1596478"/>
                  </a:lnTo>
                  <a:lnTo>
                    <a:pt x="3278544" y="1612962"/>
                  </a:lnTo>
                  <a:lnTo>
                    <a:pt x="3341245" y="1628753"/>
                  </a:lnTo>
                  <a:lnTo>
                    <a:pt x="3404752" y="1643829"/>
                  </a:lnTo>
                  <a:lnTo>
                    <a:pt x="3469073" y="1658168"/>
                  </a:lnTo>
                  <a:lnTo>
                    <a:pt x="3534211" y="1671749"/>
                  </a:lnTo>
                  <a:lnTo>
                    <a:pt x="3600173" y="1684548"/>
                  </a:lnTo>
                  <a:lnTo>
                    <a:pt x="3666963" y="1696544"/>
                  </a:lnTo>
                  <a:lnTo>
                    <a:pt x="3734586" y="1707714"/>
                  </a:lnTo>
                  <a:lnTo>
                    <a:pt x="3803049" y="1718036"/>
                  </a:lnTo>
                  <a:lnTo>
                    <a:pt x="3872355" y="1727487"/>
                  </a:lnTo>
                  <a:lnTo>
                    <a:pt x="3942511" y="1736047"/>
                  </a:lnTo>
                  <a:lnTo>
                    <a:pt x="4013522" y="1743692"/>
                  </a:lnTo>
                  <a:lnTo>
                    <a:pt x="4085392" y="1750400"/>
                  </a:lnTo>
                  <a:lnTo>
                    <a:pt x="4158127" y="1756150"/>
                  </a:lnTo>
                  <a:lnTo>
                    <a:pt x="4231733" y="1760918"/>
                  </a:lnTo>
                  <a:lnTo>
                    <a:pt x="4306214" y="1764683"/>
                  </a:lnTo>
                </a:path>
              </a:pathLst>
            </a:custGeom>
            <a:ln w="249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1" name="object 7"/>
            <p:cNvSpPr txBox="1"/>
            <p:nvPr/>
          </p:nvSpPr>
          <p:spPr>
            <a:xfrm>
              <a:off x="5757760" y="5803459"/>
              <a:ext cx="1391920" cy="2889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1700" spc="-5" dirty="0">
                  <a:solidFill>
                    <a:prstClr val="black"/>
                  </a:solidFill>
                  <a:latin typeface="Arial"/>
                  <a:cs typeface="Arial"/>
                </a:rPr>
                <a:t>dimensionality</a:t>
              </a:r>
              <a:endParaRPr sz="17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8"/>
            <p:cNvSpPr txBox="1"/>
            <p:nvPr/>
          </p:nvSpPr>
          <p:spPr>
            <a:xfrm>
              <a:off x="2150489" y="3847738"/>
              <a:ext cx="270510" cy="122428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2000"/>
                </a:lnSpc>
              </a:pPr>
              <a:r>
                <a:rPr sz="1700" spc="-15" dirty="0">
                  <a:solidFill>
                    <a:prstClr val="black"/>
                  </a:solidFill>
                  <a:latin typeface="Arial"/>
                  <a:cs typeface="Arial"/>
                </a:rPr>
                <a:t>performance</a:t>
              </a:r>
              <a:endParaRPr sz="170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5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课件\p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" y="0"/>
            <a:ext cx="9116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-108520" y="4005064"/>
            <a:ext cx="104360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MDS(Multidimensional Scaling): Embedding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MDS: distance </a:t>
                </a:r>
                <a:r>
                  <a:rPr lang="en-US" altLang="zh-CN" i="1" dirty="0" smtClean="0"/>
                  <a:t>A</a:t>
                </a:r>
                <a:r>
                  <a:rPr lang="en-US" altLang="zh-CN" dirty="0" smtClean="0"/>
                  <a:t> to coordinate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/>
                  <a:t>Input: given </a:t>
                </a:r>
                <a:r>
                  <a:rPr lang="en-US" altLang="zh-CN" dirty="0" smtClean="0"/>
                  <a:t>distance/dissimilarity </a:t>
                </a:r>
                <a:r>
                  <a:rPr lang="en-US" altLang="zh-CN" dirty="0"/>
                  <a:t>matrix </a:t>
                </a:r>
                <a:r>
                  <a:rPr lang="en-US" altLang="zh-CN" i="1" dirty="0" smtClean="0">
                    <a:latin typeface="Calibri"/>
                    <a:cs typeface="Calibri"/>
                  </a:rPr>
                  <a:t>A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Goal: a set of coordinate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dirty="0" smtClean="0"/>
                  <a:t>distance between them </a:t>
                </a:r>
                <a:r>
                  <a:rPr lang="en-US" altLang="zh-CN" dirty="0" smtClean="0">
                    <a:latin typeface="Calibri"/>
                    <a:cs typeface="Calibri"/>
                  </a:rPr>
                  <a:t>≈</a:t>
                </a:r>
                <a:r>
                  <a:rPr lang="en-US" altLang="zh-CN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𝐴</m:t>
                    </m:r>
                  </m:oMath>
                </a14:m>
                <a:endParaRPr lang="en-US" altLang="zh-CN" i="1" dirty="0"/>
              </a:p>
              <a:p>
                <a:r>
                  <a:rPr lang="en-US" altLang="zh-CN" dirty="0" smtClean="0"/>
                  <a:t>Applications</a:t>
                </a:r>
              </a:p>
              <a:p>
                <a:pPr lvl="1"/>
                <a:r>
                  <a:rPr lang="en-US" altLang="zh-CN" dirty="0" smtClean="0"/>
                  <a:t>Reconstruction by measuring pairwise distance</a:t>
                </a:r>
              </a:p>
              <a:p>
                <a:pPr lvl="1"/>
                <a:r>
                  <a:rPr lang="en-US" altLang="zh-CN" dirty="0" smtClean="0"/>
                  <a:t>Visualization</a:t>
                </a:r>
              </a:p>
              <a:p>
                <a:pPr lvl="1"/>
                <a:r>
                  <a:rPr lang="en-US" altLang="zh-CN" dirty="0"/>
                  <a:t>Dimensionality reduction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8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MDS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altLang="zh-CN" dirty="0" smtClean="0"/>
                  <a:t>MDS: an example </a:t>
                </a:r>
                <a:r>
                  <a:rPr lang="en-US" altLang="zh-CN" dirty="0"/>
                  <a:t>for </a:t>
                </a:r>
                <a:r>
                  <a:rPr lang="en-US" altLang="zh-CN" dirty="0" smtClean="0"/>
                  <a:t>dimensionality reduction</a:t>
                </a:r>
              </a:p>
              <a:p>
                <a:pPr lvl="1"/>
                <a:r>
                  <a:rPr lang="en-US" altLang="zh-CN" dirty="0"/>
                  <a:t>Input: </a:t>
                </a:r>
                <a:r>
                  <a:rPr lang="en-US" altLang="zh-CN" dirty="0" smtClean="0">
                    <a:ea typeface="Cambria Math"/>
                  </a:rPr>
                  <a:t>High </a:t>
                </a:r>
                <a:r>
                  <a:rPr lang="en-US" altLang="zh-CN" dirty="0">
                    <a:ea typeface="Cambria Math"/>
                  </a:rPr>
                  <a:t>dim data X</a:t>
                </a:r>
                <a:endParaRPr lang="en-US" altLang="zh-CN" i="1" dirty="0" smtClean="0">
                  <a:latin typeface="Calibri"/>
                  <a:cs typeface="Calibri"/>
                </a:endParaRPr>
              </a:p>
              <a:p>
                <a:pPr lvl="2"/>
                <a:r>
                  <a:rPr lang="en-US" altLang="zh-CN" dirty="0" smtClean="0">
                    <a:ea typeface="Cambria Math"/>
                  </a:rPr>
                  <a:t>Distance </a:t>
                </a:r>
                <a:r>
                  <a:rPr lang="en-US" altLang="zh-CN" i="1" dirty="0" smtClean="0">
                    <a:ea typeface="Cambria Math"/>
                  </a:rPr>
                  <a:t>A</a:t>
                </a:r>
                <a:r>
                  <a:rPr lang="en-US" altLang="zh-CN" dirty="0" smtClean="0">
                    <a:ea typeface="Cambria Math"/>
                  </a:rPr>
                  <a:t> @ high dim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Goal: Low dim coordinate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dirty="0" smtClean="0"/>
                  <a:t>Distance between them </a:t>
                </a:r>
                <a:r>
                  <a:rPr lang="en-US" altLang="zh-CN" dirty="0" smtClean="0">
                    <a:latin typeface="Calibri"/>
                    <a:cs typeface="Calibri"/>
                  </a:rPr>
                  <a:t>≈ </a:t>
                </a:r>
                <a:r>
                  <a:rPr lang="en-US" altLang="zh-CN" i="1" dirty="0" smtClean="0">
                    <a:latin typeface="Calibri"/>
                    <a:cs typeface="Calibri"/>
                  </a:rPr>
                  <a:t>A</a:t>
                </a:r>
              </a:p>
              <a:p>
                <a:pPr lvl="1"/>
                <a:r>
                  <a:rPr lang="en-US" altLang="zh-CN" dirty="0"/>
                  <a:t>A is not easily to be decomposed</a:t>
                </a:r>
                <a:endParaRPr lang="en-US" altLang="zh-CN" i="1" dirty="0" smtClean="0">
                  <a:latin typeface="Calibri"/>
                  <a:cs typeface="Calibri"/>
                </a:endParaRPr>
              </a:p>
              <a:p>
                <a:pPr lvl="2"/>
                <a:r>
                  <a:rPr lang="en-US" altLang="zh-CN" b="1" i="1" dirty="0" smtClean="0">
                    <a:solidFill>
                      <a:srgbClr val="FF0000"/>
                    </a:solidFill>
                    <a:latin typeface="Calibri"/>
                  </a:rPr>
                  <a:t>A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b="1" i="1" dirty="0" smtClean="0">
                    <a:solidFill>
                      <a:srgbClr val="FF0000"/>
                    </a:solidFill>
                    <a:latin typeface="Calibri"/>
                  </a:rPr>
                  <a:t>: How?</a:t>
                </a:r>
                <a:endParaRPr lang="en-US" altLang="zh-CN" b="1" i="1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dirty="0" smtClean="0"/>
                  <a:t>Idea</a:t>
                </a:r>
              </a:p>
              <a:p>
                <a:pPr lvl="1"/>
                <a:r>
                  <a:rPr lang="en-US" altLang="zh-CN" dirty="0" smtClean="0"/>
                  <a:t>A 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 some matrix form</a:t>
                </a:r>
                <a:r>
                  <a:rPr lang="en-US" altLang="zh-CN" dirty="0">
                    <a:sym typeface="Wingdings" panose="05000000000000000000" pitchFamily="2" charset="2"/>
                  </a:rPr>
                  <a:t> 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B=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matrix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opertion</m:t>
                    </m:r>
                    <m:r>
                      <a:rPr lang="en-US" altLang="zh-CN" b="0" i="0" smtClean="0">
                        <a:latin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zh-CN" dirty="0" smtClean="0">
                    <a:sym typeface="Wingdings" panose="05000000000000000000" pitchFamily="2" charset="2"/>
                  </a:rPr>
                  <a:t>Do not change the pairwise distance</a:t>
                </a:r>
              </a:p>
              <a:p>
                <a:pPr lvl="2"/>
                <a:r>
                  <a:rPr lang="en-US" altLang="zh-CN" dirty="0" smtClean="0">
                    <a:sym typeface="Wingdings" panose="05000000000000000000" pitchFamily="2" charset="2"/>
                  </a:rPr>
                  <a:t>B can be </a:t>
                </a:r>
                <a:r>
                  <a:rPr lang="en-US" altLang="zh-CN" dirty="0" smtClean="0"/>
                  <a:t>decomposed</a:t>
                </a:r>
                <a:endParaRPr lang="en-US" altLang="zh-CN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 smtClean="0">
                    <a:sym typeface="Wingdings" panose="05000000000000000000" pitchFamily="2" charset="2"/>
                  </a:rPr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 smtClean="0">
                    <a:sym typeface="Wingdings" panose="05000000000000000000" pitchFamily="2" charset="2"/>
                  </a:rPr>
                  <a:t>from B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69160"/>
              </a:xfrm>
              <a:blipFill rotWithShape="1">
                <a:blip r:embed="rId2"/>
                <a:stretch>
                  <a:fillRect l="-1481" t="-2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5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MDS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39522"/>
                <a:ext cx="8229600" cy="4972350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altLang="zh-CN" dirty="0" smtClean="0"/>
                  <a:t>MDS: an example </a:t>
                </a:r>
                <a:r>
                  <a:rPr lang="en-US" altLang="zh-CN" dirty="0"/>
                  <a:t>for dimensionality reduction</a:t>
                </a:r>
              </a:p>
              <a:p>
                <a:pPr lvl="1"/>
                <a:r>
                  <a:rPr lang="en-US" altLang="zh-CN" dirty="0"/>
                  <a:t>Input: </a:t>
                </a:r>
                <a:r>
                  <a:rPr lang="en-US" altLang="zh-CN" dirty="0">
                    <a:ea typeface="Cambria Math"/>
                  </a:rPr>
                  <a:t>High dim data X</a:t>
                </a:r>
                <a:endParaRPr lang="en-US" altLang="zh-CN" i="1" dirty="0">
                  <a:cs typeface="Calibri"/>
                </a:endParaRPr>
              </a:p>
              <a:p>
                <a:pPr lvl="2"/>
                <a:r>
                  <a:rPr lang="en-US" altLang="zh-CN" dirty="0">
                    <a:ea typeface="Cambria Math"/>
                  </a:rPr>
                  <a:t>Distance </a:t>
                </a:r>
                <a:r>
                  <a:rPr lang="en-US" altLang="zh-CN" i="1" dirty="0">
                    <a:ea typeface="Cambria Math"/>
                  </a:rPr>
                  <a:t>A</a:t>
                </a:r>
                <a:r>
                  <a:rPr lang="en-US" altLang="zh-CN" dirty="0">
                    <a:ea typeface="Cambria Math"/>
                  </a:rPr>
                  <a:t> @ high dim 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Goal: Low dim coordinate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Distance between them </a:t>
                </a:r>
                <a:r>
                  <a:rPr lang="en-US" altLang="zh-CN" dirty="0">
                    <a:cs typeface="Calibri"/>
                  </a:rPr>
                  <a:t>≈ </a:t>
                </a:r>
                <a:r>
                  <a:rPr lang="en-US" altLang="zh-CN" i="1" dirty="0">
                    <a:cs typeface="Calibri"/>
                  </a:rPr>
                  <a:t>A</a:t>
                </a:r>
              </a:p>
              <a:p>
                <a:r>
                  <a:rPr lang="en-US" altLang="zh-CN" dirty="0"/>
                  <a:t>Idea: </a:t>
                </a:r>
                <a:r>
                  <a:rPr lang="en-US" altLang="zh-CN" sz="3000" dirty="0"/>
                  <a:t>A </a:t>
                </a:r>
                <a:r>
                  <a:rPr lang="en-US" altLang="zh-CN" sz="3000" dirty="0">
                    <a:sym typeface="Wingdings" panose="05000000000000000000" pitchFamily="2" charset="2"/>
                  </a:rPr>
                  <a:t> some matrix form B=</a:t>
                </a:r>
                <a:r>
                  <a:rPr lang="en-US" altLang="zh-CN" sz="3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000">
                        <a:latin typeface="Cambria Math"/>
                      </a:rPr>
                      <m:t>matrix</m:t>
                    </m:r>
                    <m:r>
                      <a:rPr lang="en-US" altLang="zh-CN" sz="3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000">
                        <a:latin typeface="Cambria Math"/>
                      </a:rPr>
                      <m:t>opertion</m:t>
                    </m:r>
                    <m:r>
                      <a:rPr lang="en-US" altLang="zh-CN" sz="3000">
                        <a:latin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000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altLang="zh-CN" sz="3000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𝑋𝐻</m:t>
                        </m:r>
                      </m:e>
                    </m:d>
                    <m:r>
                      <a:rPr lang="en-US" altLang="zh-CN" i="1" baseline="3000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𝑋𝐻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 smtClean="0">
                    <a:sym typeface="Wingdings" panose="05000000000000000000" pitchFamily="2" charset="2"/>
                  </a:rPr>
                  <a:t>,  where H is centering matrix</a:t>
                </a:r>
              </a:p>
              <a:p>
                <a:pPr lvl="2"/>
                <a:r>
                  <a:rPr lang="en-US" altLang="zh-CN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𝑩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𝟓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𝑯𝑨𝑯</m:t>
                    </m:r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zh-CN" b="1" dirty="0" smtClean="0">
                    <a:sym typeface="Wingdings" panose="05000000000000000000" pitchFamily="2" charset="2"/>
                  </a:rPr>
                  <a:t>(prove it by yourself)</a:t>
                </a:r>
              </a:p>
              <a:p>
                <a:pPr lvl="1"/>
                <a:r>
                  <a:rPr lang="en-US" altLang="zh-CN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2"/>
                <a:r>
                  <a:rPr lang="en-US" altLang="zh-CN" i="1" dirty="0"/>
                  <a:t>H</a:t>
                </a:r>
                <a:r>
                  <a:rPr lang="en-US" altLang="zh-CN" i="1" baseline="30000" dirty="0"/>
                  <a:t>T</a:t>
                </a:r>
                <a:r>
                  <a:rPr lang="en-US" altLang="zh-CN" i="1" dirty="0"/>
                  <a:t>=H</a:t>
                </a:r>
                <a:r>
                  <a:rPr lang="en-US" altLang="zh-CN" dirty="0"/>
                  <a:t>, </a:t>
                </a:r>
                <a:r>
                  <a:rPr lang="en-US" altLang="zh-CN" i="1" dirty="0" smtClean="0"/>
                  <a:t>H</a:t>
                </a:r>
                <a:r>
                  <a:rPr lang="en-US" altLang="zh-CN" i="1" baseline="30000" dirty="0" smtClean="0"/>
                  <a:t>2</a:t>
                </a:r>
                <a:r>
                  <a:rPr lang="en-US" altLang="zh-CN" i="1" dirty="0" smtClean="0"/>
                  <a:t>=H</a:t>
                </a:r>
                <a:r>
                  <a:rPr lang="en-US" altLang="zh-CN" dirty="0" smtClean="0"/>
                  <a:t>, </a:t>
                </a:r>
                <a:r>
                  <a:rPr lang="en-US" altLang="zh-CN" i="1" dirty="0" smtClean="0"/>
                  <a:t>H</a:t>
                </a:r>
                <a:r>
                  <a:rPr lang="en-US" altLang="zh-CN" dirty="0" smtClean="0"/>
                  <a:t> is singular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𝑩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39522"/>
                <a:ext cx="8229600" cy="4972350"/>
              </a:xfrm>
              <a:blipFill rotWithShape="1">
                <a:blip r:embed="rId3"/>
                <a:stretch>
                  <a:fillRect l="-1481" t="-2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279087"/>
            <a:ext cx="2160240" cy="4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62" y="4570328"/>
            <a:ext cx="2736304" cy="31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下箭头 9"/>
          <p:cNvSpPr/>
          <p:nvPr/>
        </p:nvSpPr>
        <p:spPr>
          <a:xfrm rot="16200000">
            <a:off x="3155308" y="6141264"/>
            <a:ext cx="208546" cy="320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782787"/>
              </p:ext>
            </p:extLst>
          </p:nvPr>
        </p:nvGraphicFramePr>
        <p:xfrm>
          <a:off x="3635896" y="6006237"/>
          <a:ext cx="4353564" cy="500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name="公式" r:id="rId6" imgW="1879560" imgH="215640" progId="Equation.3">
                  <p:embed/>
                </p:oleObj>
              </mc:Choice>
              <mc:Fallback>
                <p:oleObj name="公式" r:id="rId6" imgW="1879560" imgH="215640" progId="Equation.3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6006237"/>
                        <a:ext cx="4353564" cy="500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4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PCA vs. MDS(V4)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If we have the high dim data </a:t>
            </a:r>
            <a:r>
              <a:rPr lang="en-US" altLang="zh-CN" i="1" dirty="0" smtClean="0"/>
              <a:t>X</a:t>
            </a:r>
            <a:r>
              <a:rPr lang="en-US" altLang="zh-CN" i="1" baseline="-25000" dirty="0" smtClean="0"/>
              <a:t>D</a:t>
            </a:r>
            <a:r>
              <a:rPr lang="en-US" altLang="zh-CN" dirty="0" smtClean="0"/>
              <a:t> (assume zero mean)</a:t>
            </a:r>
          </a:p>
          <a:p>
            <a:pPr lvl="1"/>
            <a:r>
              <a:rPr lang="en-US" altLang="zh-CN" dirty="0" smtClean="0"/>
              <a:t>SVD of </a:t>
            </a:r>
            <a:r>
              <a:rPr lang="en-US" altLang="zh-CN" i="1" dirty="0" smtClean="0"/>
              <a:t>X</a:t>
            </a:r>
            <a:r>
              <a:rPr lang="en-US" altLang="zh-CN" i="1" baseline="-25000" dirty="0" smtClean="0"/>
              <a:t>D</a:t>
            </a:r>
            <a:r>
              <a:rPr lang="en-US" altLang="zh-CN" dirty="0" smtClean="0"/>
              <a:t>:  </a:t>
            </a:r>
            <a:r>
              <a:rPr lang="en-US" altLang="zh-CN" i="1" dirty="0" smtClean="0"/>
              <a:t>X</a:t>
            </a:r>
            <a:r>
              <a:rPr lang="en-US" altLang="zh-CN" i="1" baseline="-25000" dirty="0" smtClean="0"/>
              <a:t>D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VDU</a:t>
            </a:r>
            <a:r>
              <a:rPr lang="en-US" altLang="zh-CN" baseline="30000" dirty="0" smtClean="0"/>
              <a:t>T</a:t>
            </a:r>
          </a:p>
          <a:p>
            <a:r>
              <a:rPr lang="en-US" altLang="zh-CN" dirty="0" smtClean="0"/>
              <a:t>MDS: Low dim coordinate       for 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PCA: new basis vector </a:t>
            </a:r>
            <a:r>
              <a:rPr lang="en-US" altLang="zh-CN" i="1" dirty="0" smtClean="0">
                <a:latin typeface="+mn-ea"/>
              </a:rPr>
              <a:t>V</a:t>
            </a:r>
          </a:p>
          <a:p>
            <a:pPr lvl="1"/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Projection of new sample X’:  </a:t>
            </a:r>
          </a:p>
          <a:p>
            <a:r>
              <a:rPr lang="en-US" altLang="zh-CN" dirty="0" smtClean="0"/>
              <a:t>PCA to MDS</a:t>
            </a:r>
          </a:p>
          <a:p>
            <a:pPr lvl="1"/>
            <a:r>
              <a:rPr lang="en-US" altLang="zh-CN" dirty="0" smtClean="0"/>
              <a:t>Projection of </a:t>
            </a:r>
            <a:r>
              <a:rPr lang="en-US" altLang="zh-CN" i="1" dirty="0" smtClean="0"/>
              <a:t>X</a:t>
            </a:r>
            <a:r>
              <a:rPr lang="en-US" altLang="zh-CN" i="1" baseline="-25000" dirty="0" smtClean="0"/>
              <a:t>D</a:t>
            </a:r>
            <a:r>
              <a:rPr lang="en-US" altLang="zh-CN" dirty="0" smtClean="0"/>
              <a:t>: </a:t>
            </a:r>
          </a:p>
          <a:p>
            <a:r>
              <a:rPr lang="en-US" altLang="zh-CN" dirty="0" smtClean="0"/>
              <a:t>MDS to PCA</a:t>
            </a:r>
          </a:p>
          <a:p>
            <a:pPr lvl="1"/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Projection of new sample X’</a:t>
            </a:r>
          </a:p>
          <a:p>
            <a:pPr lvl="2"/>
            <a:r>
              <a:rPr lang="en-US" altLang="zh-CN" dirty="0"/>
              <a:t> </a:t>
            </a:r>
            <a:endParaRPr lang="en-US" altLang="zh-CN" dirty="0" smtClean="0"/>
          </a:p>
        </p:txBody>
      </p:sp>
      <p:graphicFrame>
        <p:nvGraphicFramePr>
          <p:cNvPr id="128002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22983068"/>
              </p:ext>
            </p:extLst>
          </p:nvPr>
        </p:nvGraphicFramePr>
        <p:xfrm>
          <a:off x="1317625" y="5357813"/>
          <a:ext cx="3429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5" name="公式" r:id="rId3" imgW="1854000" imgH="241200" progId="Equation.3">
                  <p:embed/>
                </p:oleObj>
              </mc:Choice>
              <mc:Fallback>
                <p:oleObj name="公式" r:id="rId3" imgW="1854000" imgH="241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5357813"/>
                        <a:ext cx="3429000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3968309"/>
              </p:ext>
            </p:extLst>
          </p:nvPr>
        </p:nvGraphicFramePr>
        <p:xfrm>
          <a:off x="4788024" y="1052736"/>
          <a:ext cx="30099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6" name="公式" r:id="rId5" imgW="1384200" imgH="228600" progId="Equation.3">
                  <p:embed/>
                </p:oleObj>
              </mc:Choice>
              <mc:Fallback>
                <p:oleObj name="公式" r:id="rId5" imgW="1384200" imgH="2286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052736"/>
                        <a:ext cx="30099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49850141"/>
              </p:ext>
            </p:extLst>
          </p:nvPr>
        </p:nvGraphicFramePr>
        <p:xfrm>
          <a:off x="4572000" y="2348880"/>
          <a:ext cx="3111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7" name="公式" r:id="rId7" imgW="152280" imgH="203040" progId="Equation.3">
                  <p:embed/>
                </p:oleObj>
              </mc:Choice>
              <mc:Fallback>
                <p:oleObj name="公式" r:id="rId7" imgW="152280" imgH="2030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48880"/>
                        <a:ext cx="311150" cy="414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10770690"/>
              </p:ext>
            </p:extLst>
          </p:nvPr>
        </p:nvGraphicFramePr>
        <p:xfrm>
          <a:off x="1224585" y="3458496"/>
          <a:ext cx="676128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8" name="公式" r:id="rId9" imgW="3644640" imgH="241200" progId="Equation.3">
                  <p:embed/>
                </p:oleObj>
              </mc:Choice>
              <mc:Fallback>
                <p:oleObj name="公式" r:id="rId9" imgW="3644640" imgH="241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585" y="3458496"/>
                        <a:ext cx="6761287" cy="493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38067982"/>
              </p:ext>
            </p:extLst>
          </p:nvPr>
        </p:nvGraphicFramePr>
        <p:xfrm>
          <a:off x="4860032" y="3861048"/>
          <a:ext cx="13382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49" name="公式" r:id="rId11" imgW="723600" imgH="203040" progId="Equation.3">
                  <p:embed/>
                </p:oleObj>
              </mc:Choice>
              <mc:Fallback>
                <p:oleObj name="公式" r:id="rId11" imgW="723600" imgH="2030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3861048"/>
                        <a:ext cx="1338263" cy="415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88569041"/>
              </p:ext>
            </p:extLst>
          </p:nvPr>
        </p:nvGraphicFramePr>
        <p:xfrm>
          <a:off x="3419872" y="4581128"/>
          <a:ext cx="22320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0" name="公式" r:id="rId13" imgW="1206360" imgH="241200" progId="Equation.3">
                  <p:embed/>
                </p:oleObj>
              </mc:Choice>
              <mc:Fallback>
                <p:oleObj name="公式" r:id="rId13" imgW="1206360" imgH="241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581128"/>
                        <a:ext cx="2232025" cy="493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34890360"/>
              </p:ext>
            </p:extLst>
          </p:nvPr>
        </p:nvGraphicFramePr>
        <p:xfrm>
          <a:off x="1691680" y="6165304"/>
          <a:ext cx="50958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1" name="公式" r:id="rId15" imgW="2755800" imgH="279360" progId="Equation.3">
                  <p:embed/>
                </p:oleObj>
              </mc:Choice>
              <mc:Fallback>
                <p:oleObj name="公式" r:id="rId15" imgW="2755800" imgH="2793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6165304"/>
                        <a:ext cx="5095875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0049229"/>
              </p:ext>
            </p:extLst>
          </p:nvPr>
        </p:nvGraphicFramePr>
        <p:xfrm>
          <a:off x="1216486" y="2717799"/>
          <a:ext cx="761873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2" name="公式" r:id="rId17" imgW="4140000" imgH="241200" progId="Equation.3">
                  <p:embed/>
                </p:oleObj>
              </mc:Choice>
              <mc:Fallback>
                <p:oleObj name="公式" r:id="rId17" imgW="4140000" imgH="2412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86" y="2717799"/>
                        <a:ext cx="761873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14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PCA (Principal Components Analysis)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V1: Information (</a:t>
            </a:r>
            <a:r>
              <a:rPr lang="en-US" altLang="zh-CN" dirty="0" err="1" smtClean="0"/>
              <a:t>decorrelation</a:t>
            </a:r>
            <a:r>
              <a:rPr lang="en-US" altLang="zh-CN" dirty="0" smtClean="0"/>
              <a:t> + preserve </a:t>
            </a:r>
            <a:r>
              <a:rPr lang="en-US" altLang="zh-CN" dirty="0"/>
              <a:t>information)</a:t>
            </a:r>
            <a:endParaRPr lang="en-US" altLang="zh-CN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V2: </a:t>
            </a:r>
            <a:r>
              <a:rPr lang="en-US" altLang="zh-CN" dirty="0"/>
              <a:t>Projection (reconstruction)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V3: Fitting (</a:t>
            </a:r>
            <a:r>
              <a:rPr lang="en-US" altLang="zh-CN" dirty="0" err="1" smtClean="0"/>
              <a:t>hyperplane</a:t>
            </a:r>
            <a:r>
              <a:rPr lang="en-US" altLang="zh-CN" dirty="0" smtClean="0"/>
              <a:t> fitting)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Examples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V4: </a:t>
            </a:r>
            <a:r>
              <a:rPr lang="en-US" altLang="zh-CN" dirty="0"/>
              <a:t>Embedding </a:t>
            </a:r>
            <a:r>
              <a:rPr lang="en-US" altLang="zh-CN" dirty="0" smtClean="0"/>
              <a:t>(distance to coordinate)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V5: Manifold learning (linear manifold)</a:t>
            </a:r>
          </a:p>
        </p:txBody>
      </p:sp>
    </p:spTree>
    <p:extLst>
      <p:ext uri="{BB962C8B-B14F-4D97-AF65-F5344CB8AC3E}">
        <p14:creationId xmlns:p14="http://schemas.microsoft.com/office/powerpoint/2010/main" val="23775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课件\p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" y="0"/>
            <a:ext cx="9116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-108520" y="5157192"/>
            <a:ext cx="104360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charset="-122"/>
              </a:rPr>
              <a:t>Geometric picture of </a:t>
            </a:r>
            <a:r>
              <a:rPr lang="en-US" altLang="zh-CN" sz="2800" dirty="0" smtClean="0">
                <a:ea typeface="宋体" charset="-122"/>
              </a:rPr>
              <a:t>principal </a:t>
            </a:r>
            <a:r>
              <a:rPr lang="en-US" altLang="zh-CN" sz="2800" dirty="0">
                <a:ea typeface="宋体" charset="-122"/>
              </a:rPr>
              <a:t>components (PCs)</a:t>
            </a:r>
            <a:br>
              <a:rPr lang="en-US" altLang="zh-CN" sz="2800" dirty="0">
                <a:ea typeface="宋体" charset="-122"/>
              </a:rPr>
            </a:br>
            <a:endParaRPr lang="en-US" altLang="zh-CN" sz="2800" dirty="0">
              <a:ea typeface="宋体" charset="-122"/>
            </a:endParaRPr>
          </a:p>
        </p:txBody>
      </p:sp>
      <p:graphicFrame>
        <p:nvGraphicFramePr>
          <p:cNvPr id="21515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2070100" y="4648200"/>
          <a:ext cx="44291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7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4648200"/>
                        <a:ext cx="442913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91300" y="2584450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2584450"/>
                        <a:ext cx="152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4" descr="fig1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2375"/>
            <a:ext cx="2819400" cy="26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fig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274320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57200" y="41529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the 1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st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        is a minimum distance fit to a line in   X  space</a:t>
            </a:r>
            <a:endParaRPr lang="en-US" altLang="zh-CN" sz="240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44500" y="4749800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 altLang="zh-CN" sz="2400">
                <a:solidFill>
                  <a:srgbClr val="FFFFFF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the 2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nd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       is a minimum distance fit to a line in the plane        perpendicular to the 1</a:t>
            </a:r>
            <a:r>
              <a:rPr lang="en-US" altLang="zh-CN" sz="2400" baseline="30000">
                <a:latin typeface="Times New Roman" pitchFamily="18" charset="0"/>
                <a:ea typeface="宋体" charset="-122"/>
                <a:cs typeface="Arial" charset="0"/>
              </a:rPr>
              <a:t>st</a:t>
            </a: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 PC </a:t>
            </a:r>
            <a:endParaRPr lang="en-US" altLang="zh-CN">
              <a:ea typeface="宋体" charset="-122"/>
              <a:cs typeface="Arial" charset="0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990600" y="5715000"/>
            <a:ext cx="6831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FF0000"/>
              </a:buClr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PCs are a series of linear least squares fits to a sample,</a:t>
            </a:r>
          </a:p>
          <a:p>
            <a:pPr eaLnBrk="1" hangingPunct="1">
              <a:buClr>
                <a:srgbClr val="FF0000"/>
              </a:buClr>
            </a:pPr>
            <a:r>
              <a:rPr lang="en-US" altLang="zh-CN" sz="2400">
                <a:latin typeface="Times New Roman" pitchFamily="18" charset="0"/>
                <a:ea typeface="宋体" charset="-122"/>
                <a:cs typeface="Arial" charset="0"/>
              </a:rPr>
              <a:t>each orthogonal to all the previous.</a:t>
            </a: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Arial" charset="0"/>
              </a:rPr>
              <a:t> </a:t>
            </a:r>
            <a:endParaRPr lang="en-US" altLang="zh-CN">
              <a:solidFill>
                <a:srgbClr val="FF0000"/>
              </a:solidFill>
              <a:ea typeface="宋体" charset="-122"/>
              <a:cs typeface="Arial" charset="0"/>
            </a:endParaRPr>
          </a:p>
        </p:txBody>
      </p:sp>
      <p:graphicFrame>
        <p:nvGraphicFramePr>
          <p:cNvPr id="21519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027238" y="4038600"/>
          <a:ext cx="52228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9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4038600"/>
                        <a:ext cx="52228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5410" y="3748673"/>
            <a:ext cx="214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V5 Linear manifold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Unsupervised dimensionality </a:t>
            </a:r>
            <a:r>
              <a:rPr lang="en-US" altLang="zh-CN" dirty="0">
                <a:solidFill>
                  <a:srgbClr val="FF0000"/>
                </a:solidFill>
              </a:rPr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smtClean="0">
                <a:solidFill>
                  <a:srgbClr val="FF0000"/>
                </a:solidFill>
              </a:rPr>
              <a:t>GPCA, Kernel PCA</a:t>
            </a:r>
            <a:r>
              <a:rPr lang="en-US" altLang="zh-CN" dirty="0" smtClean="0"/>
              <a:t>, ISOMAP, 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2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PCA </a:t>
            </a:r>
            <a:r>
              <a:rPr lang="en-US" altLang="zh-CN" smtClean="0">
                <a:latin typeface="Calibri"/>
                <a:cs typeface="Calibri"/>
              </a:rPr>
              <a:t>→</a:t>
            </a:r>
            <a:r>
              <a:rPr lang="en-US" altLang="zh-CN" smtClean="0"/>
              <a:t> GPCA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PCA: Fitting </a:t>
            </a:r>
            <a:r>
              <a:rPr lang="en-US" altLang="zh-CN" dirty="0"/>
              <a:t>(</a:t>
            </a:r>
            <a:r>
              <a:rPr lang="en-US" altLang="zh-CN" dirty="0" err="1"/>
              <a:t>hyperplane</a:t>
            </a:r>
            <a:r>
              <a:rPr lang="en-US" altLang="zh-CN" dirty="0"/>
              <a:t> fitting)</a:t>
            </a:r>
          </a:p>
          <a:p>
            <a:r>
              <a:rPr lang="en-US" altLang="zh-CN" dirty="0" smtClean="0"/>
              <a:t>what if it is </a:t>
            </a:r>
            <a:r>
              <a:rPr lang="en-US" altLang="zh-CN" dirty="0" err="1" smtClean="0"/>
              <a:t>hypersurface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how to represent it?</a:t>
            </a:r>
          </a:p>
          <a:p>
            <a:pPr lvl="1"/>
            <a:r>
              <a:rPr lang="en-US" altLang="zh-CN" dirty="0" smtClean="0"/>
              <a:t>polynomials:  e.g., x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+z=0</a:t>
            </a:r>
          </a:p>
          <a:p>
            <a:r>
              <a:rPr lang="en-US" altLang="zh-CN" dirty="0"/>
              <a:t>GPCA: homogeneous polynomials</a:t>
            </a:r>
            <a:endParaRPr lang="zh-CN" altLang="en-US" dirty="0"/>
          </a:p>
        </p:txBody>
      </p:sp>
      <p:pic>
        <p:nvPicPr>
          <p:cNvPr id="41988" name="Picture 4" descr="http://a.hiphotos.baidu.com/baike/w%3D268/sign=b288edff08d162d985ee651a29dea950/8644ebf81a4c510f697941216259252dd52a2834349b85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0"/>
          <a:stretch/>
        </p:blipFill>
        <p:spPr bwMode="auto">
          <a:xfrm>
            <a:off x="5868144" y="1556792"/>
            <a:ext cx="2730900" cy="15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78935" y="3284984"/>
                <a:ext cx="2112565" cy="81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b="0" i="1" baseline="30000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b="0" i="1" baseline="30000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35" y="3284984"/>
                <a:ext cx="2112565" cy="8107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7"/>
            <a:ext cx="3768582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013176"/>
            <a:ext cx="4218902" cy="76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79" y="830298"/>
            <a:ext cx="7945755" cy="151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 marR="5080" indent="-377190">
              <a:lnSpc>
                <a:spcPct val="120700"/>
              </a:lnSpc>
              <a:spcBef>
                <a:spcPts val="114"/>
              </a:spcBef>
            </a:pPr>
            <a:r>
              <a:rPr sz="1350" b="0" spc="0" dirty="0">
                <a:solidFill>
                  <a:srgbClr val="000000"/>
                </a:solidFill>
                <a:latin typeface="Marlett"/>
                <a:cs typeface="Marlett"/>
              </a:rPr>
              <a:t></a:t>
            </a:r>
            <a:r>
              <a:rPr sz="1350" b="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0" dirty="0">
                <a:solidFill>
                  <a:srgbClr val="000000"/>
                </a:solidFill>
                <a:latin typeface="Arial"/>
                <a:cs typeface="Arial"/>
              </a:rPr>
              <a:t>Exponential growth in the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complexity </a:t>
            </a:r>
            <a:r>
              <a:rPr b="0" spc="0" dirty="0">
                <a:solidFill>
                  <a:srgbClr val="000000"/>
                </a:solidFill>
                <a:latin typeface="Arial"/>
                <a:cs typeface="Arial"/>
              </a:rPr>
              <a:t>of the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target  </a:t>
            </a:r>
            <a:r>
              <a:rPr b="0" spc="0" dirty="0">
                <a:solidFill>
                  <a:srgbClr val="000000"/>
                </a:solidFill>
                <a:latin typeface="Arial"/>
                <a:cs typeface="Arial"/>
              </a:rPr>
              <a:t>function (a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density </a:t>
            </a:r>
            <a:r>
              <a:rPr b="0" spc="0" dirty="0">
                <a:solidFill>
                  <a:srgbClr val="000000"/>
                </a:solidFill>
                <a:latin typeface="Arial"/>
                <a:cs typeface="Arial"/>
              </a:rPr>
              <a:t>estimate) </a:t>
            </a:r>
            <a:r>
              <a:rPr sz="4050" b="0" baseline="4115" dirty="0">
                <a:solidFill>
                  <a:srgbClr val="000000"/>
                </a:solidFill>
                <a:latin typeface="Arial"/>
                <a:cs typeface="Arial"/>
              </a:rPr>
              <a:t>with increasing  </a:t>
            </a:r>
            <a:r>
              <a:rPr sz="2700" b="0" spc="-5" dirty="0">
                <a:solidFill>
                  <a:srgbClr val="000000"/>
                </a:solidFill>
                <a:latin typeface="Arial"/>
                <a:cs typeface="Arial"/>
              </a:rPr>
              <a:t>dimensionality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12903" y="268479"/>
            <a:ext cx="48971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b="1" i="1" spc="-5" dirty="0">
                <a:solidFill>
                  <a:srgbClr val="A07C3C"/>
                </a:solidFill>
                <a:latin typeface="Arial"/>
                <a:cs typeface="Arial"/>
              </a:rPr>
              <a:t>The curse of </a:t>
            </a:r>
            <a:r>
              <a:rPr sz="2600" b="1" i="1" spc="-5" dirty="0" smtClean="0">
                <a:solidFill>
                  <a:srgbClr val="A07C3C"/>
                </a:solidFill>
                <a:latin typeface="Arial"/>
                <a:cs typeface="Arial"/>
              </a:rPr>
              <a:t>dimensionality</a:t>
            </a:r>
            <a:endParaRPr sz="2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985" y="2487276"/>
            <a:ext cx="7520305" cy="352361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14020" marR="5080" indent="-401955" algn="just">
              <a:lnSpc>
                <a:spcPct val="122300"/>
              </a:lnSpc>
              <a:spcBef>
                <a:spcPts val="30"/>
              </a:spcBef>
            </a:pPr>
            <a:r>
              <a:rPr sz="1300" spc="5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3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“</a:t>
            </a:r>
            <a:r>
              <a:rPr sz="2600" i="1" dirty="0">
                <a:solidFill>
                  <a:prstClr val="black"/>
                </a:solidFill>
                <a:latin typeface="Arial"/>
                <a:cs typeface="Arial"/>
              </a:rPr>
              <a:t>A function defined in high-dimensional space is  likely to be much more complex than a </a:t>
            </a:r>
            <a:r>
              <a:rPr sz="3900" i="1" baseline="-3205" dirty="0">
                <a:solidFill>
                  <a:prstClr val="black"/>
                </a:solidFill>
                <a:latin typeface="Arial"/>
                <a:cs typeface="Arial"/>
              </a:rPr>
              <a:t>function  </a:t>
            </a:r>
            <a:r>
              <a:rPr sz="2600" i="1" dirty="0">
                <a:solidFill>
                  <a:prstClr val="black"/>
                </a:solidFill>
                <a:latin typeface="Arial"/>
                <a:cs typeface="Arial"/>
              </a:rPr>
              <a:t>defined in a lower-dimensional space, and</a:t>
            </a:r>
            <a:r>
              <a:rPr sz="2600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prstClr val="black"/>
                </a:solidFill>
                <a:latin typeface="Arial"/>
                <a:cs typeface="Arial"/>
              </a:rPr>
              <a:t>those</a:t>
            </a:r>
            <a:endParaRPr sz="26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29259">
              <a:spcBef>
                <a:spcPts val="1080"/>
              </a:spcBef>
              <a:tabLst>
                <a:tab pos="4622165" algn="l"/>
              </a:tabLst>
            </a:pPr>
            <a:r>
              <a:rPr sz="3900" i="1" baseline="1068" dirty="0" smtClean="0">
                <a:solidFill>
                  <a:prstClr val="black"/>
                </a:solidFill>
                <a:latin typeface="Arial"/>
                <a:cs typeface="Arial"/>
              </a:rPr>
              <a:t>complicat</a:t>
            </a:r>
            <a:r>
              <a:rPr sz="2600" i="1" dirty="0" smtClean="0">
                <a:solidFill>
                  <a:prstClr val="black"/>
                </a:solidFill>
                <a:latin typeface="Arial"/>
                <a:cs typeface="Arial"/>
              </a:rPr>
              <a:t>ions </a:t>
            </a:r>
            <a:r>
              <a:rPr sz="2600" i="1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600" i="1" spc="-4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prstClr val="black"/>
                </a:solidFill>
                <a:latin typeface="Arial"/>
                <a:cs typeface="Arial"/>
              </a:rPr>
              <a:t>harder </a:t>
            </a:r>
            <a:r>
              <a:rPr sz="2600" i="1" dirty="0" smtClean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lang="en-US" sz="2600" i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i="1" dirty="0" smtClean="0">
                <a:solidFill>
                  <a:prstClr val="black"/>
                </a:solidFill>
                <a:latin typeface="Arial"/>
                <a:cs typeface="Arial"/>
              </a:rPr>
              <a:t>discern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”</a:t>
            </a:r>
            <a:r>
              <a:rPr sz="26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–Friedman</a:t>
            </a:r>
          </a:p>
          <a:p>
            <a:pPr marL="468630" marR="25400" indent="-422275" algn="just">
              <a:lnSpc>
                <a:spcPct val="104700"/>
              </a:lnSpc>
              <a:spcBef>
                <a:spcPts val="2165"/>
              </a:spcBef>
            </a:pPr>
            <a:r>
              <a:rPr sz="1300" spc="5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This means that, in order to learn it well, a more  </a:t>
            </a:r>
            <a:r>
              <a:rPr sz="3900" spc="-30" baseline="-4273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3900" spc="-30" baseline="-3205" dirty="0">
                <a:solidFill>
                  <a:prstClr val="black"/>
                </a:solidFill>
                <a:latin typeface="Arial"/>
                <a:cs typeface="Arial"/>
              </a:rPr>
              <a:t>mplex </a:t>
            </a:r>
            <a:r>
              <a:rPr sz="3900" baseline="-3205" dirty="0">
                <a:solidFill>
                  <a:prstClr val="black"/>
                </a:solidFill>
                <a:latin typeface="Arial"/>
                <a:cs typeface="Arial"/>
              </a:rPr>
              <a:t>target </a:t>
            </a:r>
            <a:r>
              <a:rPr sz="3900" baseline="-3205" dirty="0" smtClean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600" dirty="0" smtClean="0">
                <a:solidFill>
                  <a:prstClr val="black"/>
                </a:solidFill>
                <a:latin typeface="Arial"/>
                <a:cs typeface="Arial"/>
              </a:rPr>
              <a:t>unction 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requires </a:t>
            </a:r>
            <a:r>
              <a:rPr sz="3900" baseline="1068" dirty="0">
                <a:solidFill>
                  <a:prstClr val="black"/>
                </a:solidFill>
                <a:latin typeface="Arial"/>
                <a:cs typeface="Arial"/>
              </a:rPr>
              <a:t>denser</a:t>
            </a:r>
            <a:r>
              <a:rPr sz="3900" spc="-750" baseline="10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900" baseline="1068" dirty="0">
                <a:solidFill>
                  <a:prstClr val="black"/>
                </a:solidFill>
                <a:latin typeface="Arial"/>
                <a:cs typeface="Arial"/>
              </a:rPr>
              <a:t>sample  </a:t>
            </a:r>
            <a:r>
              <a:rPr sz="2600" dirty="0">
                <a:solidFill>
                  <a:prstClr val="black"/>
                </a:solidFill>
                <a:latin typeface="Arial"/>
                <a:cs typeface="Arial"/>
              </a:rPr>
              <a:t>points!</a:t>
            </a:r>
          </a:p>
        </p:txBody>
      </p:sp>
    </p:spTree>
    <p:extLst>
      <p:ext uri="{BB962C8B-B14F-4D97-AF65-F5344CB8AC3E}">
        <p14:creationId xmlns:p14="http://schemas.microsoft.com/office/powerpoint/2010/main" val="10351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/>
              <a:t>GPCA (Generalized Principal Component Analysis)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CN" dirty="0" smtClean="0"/>
              <a:t>sample data space </a:t>
            </a:r>
            <a:r>
              <a:rPr lang="en-US" altLang="zh-CN" dirty="0">
                <a:cs typeface="Calibri"/>
              </a:rPr>
              <a:t>→ </a:t>
            </a:r>
            <a:r>
              <a:rPr lang="en-US" altLang="zh-CN" dirty="0" smtClean="0">
                <a:cs typeface="Calibri"/>
              </a:rPr>
              <a:t>higher-dim feature </a:t>
            </a:r>
            <a:r>
              <a:rPr lang="en-US" altLang="zh-CN" dirty="0">
                <a:cs typeface="Calibri"/>
              </a:rPr>
              <a:t>space</a:t>
            </a:r>
            <a:endParaRPr lang="zh-CN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6124922" cy="111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40"/>
            <a:ext cx="6199661" cy="142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517232"/>
            <a:ext cx="40100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67" y="6237312"/>
            <a:ext cx="40195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89130" y="620896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  <a:latin typeface="Calibri"/>
                <a:cs typeface="Calibri"/>
              </a:rPr>
              <a:t>→ </a:t>
            </a:r>
            <a:r>
              <a:rPr lang="en-US" altLang="zh-CN" sz="2400" smtClean="0">
                <a:solidFill>
                  <a:srgbClr val="FF0000"/>
                </a:solidFill>
              </a:rPr>
              <a:t>PCA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GPCA </a:t>
            </a:r>
            <a:r>
              <a:rPr lang="en-US" altLang="zh-CN" dirty="0">
                <a:cs typeface="Calibri"/>
              </a:rPr>
              <a:t>→ Kernel </a:t>
            </a:r>
            <a:r>
              <a:rPr lang="en-US" altLang="zh-CN" dirty="0" smtClean="0">
                <a:cs typeface="Calibri"/>
              </a:rPr>
              <a:t>PCA</a:t>
            </a:r>
            <a:endParaRPr lang="zh-CN" altLang="en-US" dirty="0"/>
          </a:p>
        </p:txBody>
      </p:sp>
      <p:pic>
        <p:nvPicPr>
          <p:cNvPr id="4" name="Picture 5" descr="http://www.na-mic.org/Wiki/images/c/ce/Kernel_pca_s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634777" cy="327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GPCA </a:t>
            </a:r>
            <a:r>
              <a:rPr lang="en-US" altLang="zh-CN" smtClean="0">
                <a:latin typeface="Calibri"/>
                <a:cs typeface="Calibri"/>
              </a:rPr>
              <a:t>→ Kernel PCA</a:t>
            </a:r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200356"/>
            <a:ext cx="6844293" cy="453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26" y="3996085"/>
            <a:ext cx="2268252" cy="69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877272"/>
            <a:ext cx="835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But, we do not know what is </a:t>
            </a:r>
            <a:r>
              <a:rPr lang="el-GR" altLang="zh-CN" sz="2000" b="1" dirty="0" smtClean="0">
                <a:solidFill>
                  <a:srgbClr val="00B050"/>
                </a:solidFill>
                <a:latin typeface="Calibri"/>
                <a:cs typeface="Calibri"/>
              </a:rPr>
              <a:t>Φ</a:t>
            </a:r>
            <a:r>
              <a:rPr lang="en-US" altLang="zh-CN" sz="2000" b="1" dirty="0" smtClean="0">
                <a:solidFill>
                  <a:srgbClr val="00B050"/>
                </a:solidFill>
                <a:latin typeface="Calibri"/>
                <a:cs typeface="Calibri"/>
              </a:rPr>
              <a:t>, it may project data into an infinite dim space</a:t>
            </a:r>
          </a:p>
          <a:p>
            <a:r>
              <a:rPr lang="en-US" altLang="zh-CN" sz="2000" b="1" dirty="0" smtClean="0">
                <a:solidFill>
                  <a:srgbClr val="00B050"/>
                </a:solidFill>
                <a:latin typeface="Calibri"/>
                <a:cs typeface="Calibri"/>
              </a:rPr>
              <a:t>Than how to do it?          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00" y="4082625"/>
            <a:ext cx="1690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Calibri"/>
                <a:cs typeface="Calibri"/>
              </a:rPr>
              <a:t>C</a:t>
            </a:r>
            <a:r>
              <a:rPr lang="en-US" altLang="zh-CN" sz="2800" b="1" baseline="-25000" dirty="0" smtClean="0">
                <a:latin typeface="Calibri"/>
                <a:cs typeface="Calibri"/>
              </a:rPr>
              <a:t>F</a:t>
            </a:r>
            <a:r>
              <a:rPr lang="en-US" altLang="zh-CN" sz="2800" b="1" dirty="0" smtClean="0">
                <a:latin typeface="Calibri"/>
                <a:cs typeface="Calibri"/>
              </a:rPr>
              <a:t>=</a:t>
            </a:r>
            <a:r>
              <a:rPr lang="el-GR" altLang="zh-CN" sz="2800" b="1" dirty="0" smtClean="0">
                <a:latin typeface="Calibri"/>
                <a:cs typeface="Calibri"/>
              </a:rPr>
              <a:t>Φ</a:t>
            </a:r>
            <a:r>
              <a:rPr lang="el-GR" altLang="zh-CN" sz="2800" b="1" dirty="0" smtClean="0">
                <a:cs typeface="Calibri"/>
              </a:rPr>
              <a:t>Φ</a:t>
            </a:r>
            <a:r>
              <a:rPr lang="en-US" altLang="zh-CN" sz="2800" b="1" baseline="30000" dirty="0" smtClean="0">
                <a:latin typeface="Calibri"/>
                <a:cs typeface="Calibri"/>
              </a:rPr>
              <a:t>T</a:t>
            </a:r>
            <a:r>
              <a:rPr lang="en-US" altLang="zh-CN" sz="2800" b="1" dirty="0" smtClean="0">
                <a:latin typeface="Calibri"/>
                <a:cs typeface="Calibri"/>
              </a:rPr>
              <a:t>/n</a:t>
            </a:r>
            <a:endParaRPr lang="zh-CN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67490" y="6309320"/>
            <a:ext cx="4360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cs typeface="Calibri"/>
              </a:rPr>
              <a:t>Kernel Trick/</a:t>
            </a:r>
            <a:r>
              <a:rPr lang="en-US" altLang="zh-CN" sz="2400" b="1" dirty="0" smtClean="0">
                <a:solidFill>
                  <a:srgbClr val="00B0F0"/>
                </a:solidFill>
                <a:cs typeface="Calibri"/>
              </a:rPr>
              <a:t>Dot Trick</a:t>
            </a:r>
            <a:r>
              <a:rPr lang="en-US" altLang="zh-CN" sz="2400" b="1" dirty="0" smtClean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cs typeface="Calibri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cs typeface="Calibri"/>
              </a:rPr>
              <a:t>XX</a:t>
            </a:r>
            <a:r>
              <a:rPr lang="en-US" altLang="zh-CN" sz="2400" b="1" baseline="30000" dirty="0" smtClean="0">
                <a:solidFill>
                  <a:srgbClr val="FF0000"/>
                </a:solidFill>
                <a:cs typeface="Calibri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cs typeface="Calibri"/>
              </a:rPr>
              <a:t>→</a:t>
            </a:r>
            <a:r>
              <a:rPr lang="en-US" altLang="zh-CN" sz="2400" b="1" dirty="0" smtClean="0">
                <a:solidFill>
                  <a:srgbClr val="FF0000"/>
                </a:solidFill>
                <a:cs typeface="Calibri"/>
              </a:rPr>
              <a:t>X</a:t>
            </a:r>
            <a:r>
              <a:rPr lang="en-US" altLang="zh-CN" sz="2400" b="1" baseline="30000" dirty="0" smtClean="0">
                <a:solidFill>
                  <a:srgbClr val="FF0000"/>
                </a:solidFill>
                <a:cs typeface="Calibri"/>
              </a:rPr>
              <a:t>T</a:t>
            </a:r>
            <a:r>
              <a:rPr lang="en-US" altLang="zh-CN" sz="2400" b="1" dirty="0" smtClean="0">
                <a:solidFill>
                  <a:srgbClr val="FF0000"/>
                </a:solidFill>
                <a:cs typeface="Calibri"/>
              </a:rPr>
              <a:t>X)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3848" y="2663145"/>
            <a:ext cx="21608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1890" y="4486129"/>
            <a:ext cx="216084" cy="206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67490" y="3934341"/>
            <a:ext cx="216084" cy="206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80093" y="2548234"/>
            <a:ext cx="28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P</a:t>
            </a:r>
            <a:endParaRPr lang="zh-CN" alt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91280" y="3852802"/>
            <a:ext cx="28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n</a:t>
            </a:r>
            <a:endParaRPr lang="zh-CN" alt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26425" y="4326963"/>
            <a:ext cx="35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n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506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Training: X→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altLang="zh-CN" dirty="0" smtClean="0"/>
                  <a:t>(X</a:t>
                </a:r>
                <a:r>
                  <a:rPr lang="en-US" altLang="zh-CN" dirty="0"/>
                  <a:t>) →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/>
                        <a:ea typeface="Cambria Math"/>
                      </a:rPr>
                      <m:t>𝚽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Testing: to project new sample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zh-CN" altLang="en-US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34237" y="1627772"/>
                <a:ext cx="2586690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/>
                          <a:ea typeface="Cambria Math"/>
                        </a:rPr>
                        <m:t>𝚽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𝑽𝑫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/>
                              <a:ea typeface="Cambria Math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b="1" baseline="30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37" y="1627772"/>
                <a:ext cx="2586690" cy="530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42765" y="2420888"/>
                <a:ext cx="2340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/>
                          <a:ea typeface="Cambria Math"/>
                        </a:rPr>
                        <m:t>ΦΦ</m:t>
                      </m:r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𝑉𝐷</m:t>
                      </m:r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65" y="2420888"/>
                <a:ext cx="234026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87624" y="3175636"/>
                <a:ext cx="2502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zh-CN" i="1" baseline="30000">
                          <a:latin typeface="Cambria Math"/>
                          <a:ea typeface="Cambria Math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𝑈𝐷</m:t>
                      </m:r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175636"/>
                <a:ext cx="250253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624" y="3854842"/>
                <a:ext cx="5313552" cy="408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𝑽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l-GR" altLang="zh-CN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𝑼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l-GR" altLang="zh-CN" b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𝚽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𝑼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𝑫𝒊𝒂𝒈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n-US" altLang="zh-C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ra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n-US" altLang="zh-C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</m:e>
                      </m:ra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,…)</m:t>
                      </m:r>
                    </m:oMath>
                  </m:oMathPara>
                </a14:m>
                <a:endParaRPr lang="zh-CN" altLang="en-US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854842"/>
                <a:ext cx="5313552" cy="408382"/>
              </a:xfrm>
              <a:prstGeom prst="rect">
                <a:avLst/>
              </a:prstGeom>
              <a:blipFill rotWithShape="1">
                <a:blip r:embed="rId6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cs typeface="Calibri"/>
              </a:rPr>
              <a:t>Kernel </a:t>
            </a:r>
            <a:r>
              <a:rPr lang="en-US" altLang="zh-CN" dirty="0" smtClean="0">
                <a:cs typeface="Calibri"/>
              </a:rPr>
              <a:t>PCA: MDS on the Kernel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438" y="2852453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Dot product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7624" y="5085184"/>
                <a:ext cx="3851375" cy="1342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0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/>
                              <a:ea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́"/>
                                  <m:ctrlPr>
                                    <a:rPr lang="zh-CN" altLang="en-US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140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i="1">
                          <a:latin typeface="Cambria Math"/>
                          <a:ea typeface="Cambria Math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zh-CN" altLang="en-US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baseline="30000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𝑉</m:t>
                      </m:r>
                    </m:oMath>
                  </m:oMathPara>
                </a14:m>
                <a:endParaRPr lang="en-US" altLang="zh-CN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i="1">
                          <a:latin typeface="Cambria Math"/>
                          <a:ea typeface="Cambria Math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́"/>
                              <m:ctrlPr>
                                <a:rPr lang="zh-CN" altLang="en-US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i="1" baseline="30000">
                          <a:latin typeface="Cambria Math"/>
                          <a:ea typeface="Cambria Math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𝐷𝑖𝑎𝑔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(</m:t>
                    </m:r>
                    <m:acc>
                      <m:accPr>
                        <m:chr m:val="́"/>
                        <m:ctrlPr>
                          <a:rPr lang="zh-CN" alt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 smtClean="0"/>
                  <a:t>,X)</a:t>
                </a:r>
                <a:r>
                  <a:rPr lang="en-US" altLang="zh-CN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</a:rPr>
                      <m:t>𝑈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𝐷𝑖𝑎𝑔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  <m:r>
                              <a:rPr lang="en-US" altLang="zh-CN" i="1" baseline="-2500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rad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  <m:r>
                              <a:rPr lang="en-US" altLang="zh-CN" i="1" baseline="-2500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rad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,…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4"/>
                <a:ext cx="3851375" cy="1342675"/>
              </a:xfrm>
              <a:prstGeom prst="rect">
                <a:avLst/>
              </a:prstGeom>
              <a:blipFill rotWithShape="1">
                <a:blip r:embed="rId7"/>
                <a:stretch>
                  <a:fillRect t="-909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82198" y="3131193"/>
                <a:ext cx="3960440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altLang="zh-CN" b="0" i="1" baseline="-25000" smtClean="0">
                          <a:latin typeface="Cambria Math"/>
                          <a:ea typeface="Cambria Math"/>
                        </a:rPr>
                        <m:t>𝑖𝑗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i="1" baseline="-2500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i="1" baseline="-2500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98" y="3131193"/>
                <a:ext cx="3960440" cy="411395"/>
              </a:xfrm>
              <a:prstGeom prst="rect">
                <a:avLst/>
              </a:prstGeom>
              <a:blipFill rotWithShape="1"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532919" y="4262389"/>
            <a:ext cx="398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But we can not get the actual value of V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69249" r="1688"/>
          <a:stretch/>
        </p:blipFill>
        <p:spPr bwMode="auto">
          <a:xfrm>
            <a:off x="4932040" y="5589240"/>
            <a:ext cx="4080412" cy="93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60032" y="5085184"/>
            <a:ext cx="357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We can only get the projection on V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2141054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Original problem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2903274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Kernel trick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7599" y="2784155"/>
            <a:ext cx="252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</a:rPr>
              <a:t>Recall that: MDS vs. PCA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23928" y="2426326"/>
            <a:ext cx="2127635" cy="369332"/>
            <a:chOff x="3923928" y="2426326"/>
            <a:chExt cx="21276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923928" y="2426326"/>
                  <a:ext cx="16201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𝜮</m:t>
                        </m:r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zh-CN" altLang="en-US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𝝀</m:t>
                        </m:r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oMath>
                    </m:oMathPara>
                  </a14:m>
                  <a:endParaRPr lang="zh-CN" altLang="en-US" b="1" baseline="30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2426326"/>
                  <a:ext cx="1620180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5662418" y="2426326"/>
                  <a:ext cx="3891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18" y="2426326"/>
                  <a:ext cx="389145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右箭头 21"/>
            <p:cNvSpPr/>
            <p:nvPr/>
          </p:nvSpPr>
          <p:spPr>
            <a:xfrm>
              <a:off x="5282734" y="2513221"/>
              <a:ext cx="2672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64136" y="3472381"/>
            <a:ext cx="2160865" cy="370894"/>
            <a:chOff x="1264136" y="3472381"/>
            <a:chExt cx="2160865" cy="370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264136" y="3472381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𝑲𝑼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𝝀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𝑼</m:t>
                        </m:r>
                      </m:oMath>
                    </m:oMathPara>
                  </a14:m>
                  <a:endParaRPr lang="zh-CN" altLang="en-US" b="1" baseline="30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136" y="3472381"/>
                  <a:ext cx="144016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3019121" y="3473943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𝑼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121" y="3473943"/>
                  <a:ext cx="40588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右箭头 23"/>
            <p:cNvSpPr/>
            <p:nvPr/>
          </p:nvSpPr>
          <p:spPr>
            <a:xfrm>
              <a:off x="2639437" y="3560838"/>
              <a:ext cx="2672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4295" y="3473943"/>
            <a:ext cx="894400" cy="369332"/>
            <a:chOff x="3574295" y="3473943"/>
            <a:chExt cx="894400" cy="369332"/>
          </a:xfrm>
        </p:grpSpPr>
        <p:sp>
          <p:nvSpPr>
            <p:cNvPr id="25" name="右箭头 24"/>
            <p:cNvSpPr/>
            <p:nvPr/>
          </p:nvSpPr>
          <p:spPr>
            <a:xfrm>
              <a:off x="3574295" y="3566276"/>
              <a:ext cx="2672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067944" y="3473943"/>
                  <a:ext cx="4007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𝑽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473943"/>
                  <a:ext cx="400751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73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"/>
              </a:rPr>
              <a:t>Kernel </a:t>
            </a:r>
            <a:r>
              <a:rPr lang="en-US" altLang="zh-CN" dirty="0" smtClean="0">
                <a:cs typeface="Calibri"/>
              </a:rPr>
              <a:t>PCA: normalization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4"/>
          <a:stretch/>
        </p:blipFill>
        <p:spPr bwMode="auto">
          <a:xfrm>
            <a:off x="683568" y="1578151"/>
            <a:ext cx="7488832" cy="345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98149" y="5010045"/>
                <a:ext cx="2460610" cy="723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400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acc>
                      <m:r>
                        <a:rPr lang="en-US" altLang="zh-CN" sz="4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/>
                          <a:ea typeface="Cambria Math"/>
                        </a:rPr>
                        <m:t>𝐻𝐾𝐻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9" y="5010045"/>
                <a:ext cx="2460610" cy="7232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72200" y="4437287"/>
                <a:ext cx="27683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altLang="zh-CN" b="1" i="1" dirty="0" smtClean="0">
                    <a:solidFill>
                      <a:srgbClr val="FF0000"/>
                    </a:solidFill>
                    <a:latin typeface="Cambria Math"/>
                    <a:ea typeface="Cambria Math"/>
                  </a:rPr>
                  <a:t>Recall that in MDS: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𝑩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𝑿𝑯</m:t>
                          </m:r>
                        </m:e>
                      </m:d>
                      <m:r>
                        <a:rPr lang="en-US" altLang="zh-CN" b="1" i="1" baseline="3000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𝑻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𝑿𝑯</m:t>
                      </m:r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𝑯𝑿</m:t>
                      </m:r>
                      <m:r>
                        <a:rPr lang="en-US" altLang="zh-CN" b="1" i="1" baseline="3000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𝑻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𝑿𝑯</m:t>
                      </m:r>
                    </m:oMath>
                  </m:oMathPara>
                </a14:m>
                <a:endParaRPr lang="en-US" altLang="zh-CN" b="1" i="1" dirty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437287"/>
                <a:ext cx="2768322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762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11034" y="3501008"/>
            <a:ext cx="16561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kernel</a:t>
            </a:r>
            <a:endParaRPr lang="zh-CN" altLang="en-US" sz="2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6"/>
          <a:stretch/>
        </p:blipFill>
        <p:spPr bwMode="auto">
          <a:xfrm>
            <a:off x="1043608" y="5733256"/>
            <a:ext cx="7519732" cy="89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58759" y="5192252"/>
                <a:ext cx="5670451" cy="443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𝑽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/>
                          <a:ea typeface="Cambria Math"/>
                        </a:rPr>
                        <m:t>𝚽</m:t>
                      </m:r>
                      <m:r>
                        <a:rPr lang="en-US" altLang="zh-CN" sz="2000" b="1" i="1">
                          <a:latin typeface="Cambria Math"/>
                          <a:ea typeface="Cambria Math"/>
                        </a:rPr>
                        <m:t>𝑯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𝑼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2000" b="1" i="1">
                          <a:latin typeface="Cambria Math"/>
                          <a:ea typeface="Cambria Math"/>
                        </a:rPr>
                        <m:t>𝚽</m:t>
                      </m:r>
                      <m:r>
                        <a:rPr lang="en-US" altLang="zh-CN" sz="2000" b="1" i="1">
                          <a:latin typeface="Cambria Math"/>
                          <a:ea typeface="Cambria Math"/>
                        </a:rPr>
                        <m:t>𝑯𝑼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𝑫𝒊𝒂𝒈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zh-CN" altLang="en-US" sz="2000" b="1" i="1"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n-US" altLang="zh-CN" sz="2000" b="1" i="1" baseline="-25000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rad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CN" sz="2000" b="1" i="1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zh-CN" altLang="en-US" sz="2000" b="1" i="1"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n-US" altLang="zh-CN" sz="2000" b="1" i="1" baseline="-25000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e>
                      </m:rad>
                      <m:r>
                        <a:rPr lang="en-US" altLang="zh-CN" sz="2000" b="1" i="1" smtClean="0">
                          <a:latin typeface="Cambria Math"/>
                          <a:ea typeface="Cambria Math"/>
                        </a:rPr>
                        <m:t>,…)</m:t>
                      </m:r>
                    </m:oMath>
                  </m:oMathPara>
                </a14:m>
                <a:endParaRPr lang="zh-CN" altLang="en-US" sz="2000" b="1" baseline="30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759" y="5192252"/>
                <a:ext cx="5670451" cy="443583"/>
              </a:xfrm>
              <a:prstGeom prst="rect">
                <a:avLst/>
              </a:prstGeom>
              <a:blipFill rotWithShape="1">
                <a:blip r:embed="rId6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561647"/>
            <a:ext cx="2160240" cy="4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2837237"/>
                <a:ext cx="1327044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l-GR" altLang="zh-CN" sz="240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/>
                          <a:ea typeface="Cambria Math"/>
                        </a:rPr>
                        <m:t>Φ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837237"/>
                <a:ext cx="1327044" cy="470835"/>
              </a:xfrm>
              <a:prstGeom prst="rect">
                <a:avLst/>
              </a:prstGeom>
              <a:blipFill rotWithShape="1">
                <a:blip r:embed="rId8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0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Testing: to project new samples </a:t>
                </a:r>
                <a:endParaRPr lang="en-US" altLang="zh-CN" b="0" i="1" dirty="0" smtClean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zh-CN" altLang="en-US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=[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=[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,…,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zh-CN" altLang="en-US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zh-CN" altLang="en-US" i="1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/>
                        <a:ea typeface="Cambria Math"/>
                      </a:rPr>
                      <m:t>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cs typeface="Calibri"/>
              </a:rPr>
              <a:t>Kernel PCA: normalization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67544" y="4365104"/>
                <a:ext cx="8624173" cy="211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́"/>
                                  <m:ctrlPr>
                                    <a:rPr lang="zh-CN" alt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280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/>
                              <a:ea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́"/>
                                  <m:ctrlPr>
                                    <a:rPr lang="zh-CN" alt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baseline="30000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𝑉</m:t>
                      </m:r>
                    </m:oMath>
                  </m:oMathPara>
                </a14:m>
                <a:endParaRPr lang="en-US" altLang="zh-CN" sz="2800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/>
                              <a:ea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́"/>
                                  <m:ctrlPr>
                                    <a:rPr lang="zh-CN" alt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80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zh-CN" altLang="el-GR" sz="2800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  <a:ea typeface="Cambria Math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</m:d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𝐷𝑖𝑎𝑔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sz="280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́"/>
                              <m:ctrlP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800" dirty="0"/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2800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800" dirty="0"/>
                            <m:t>) 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𝐻𝑈</m:t>
                      </m:r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CN" sz="2800" i="1">
                          <a:latin typeface="Cambria Math"/>
                          <a:ea typeface="Cambria Math"/>
                        </a:rPr>
                        <m:t>𝐷𝑖𝑎𝑔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65104"/>
                <a:ext cx="8624173" cy="2114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71355"/>
            <a:ext cx="2160240" cy="4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32240" y="1681280"/>
                <a:ext cx="23594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1681280"/>
                <a:ext cx="235947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5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Calibri"/>
              </a:rPr>
              <a:t>Kernel PCA: </a:t>
            </a:r>
            <a:r>
              <a:rPr lang="en-US" altLang="zh-CN" smtClean="0">
                <a:cs typeface="Calibri"/>
              </a:rPr>
              <a:t>example # 1</a:t>
            </a:r>
            <a:endParaRPr lang="zh-CN" altLang="en-US"/>
          </a:p>
        </p:txBody>
      </p:sp>
      <p:pic>
        <p:nvPicPr>
          <p:cNvPr id="75778" name="Picture 2" descr="http://mlpy.sourceforge.net/docs/3.2/_images/kernel_pc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79"/>
            <a:ext cx="8902552" cy="29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0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Calibri"/>
              </a:rPr>
              <a:t>Kernel </a:t>
            </a:r>
            <a:r>
              <a:rPr lang="en-US" altLang="zh-CN" smtClean="0">
                <a:cs typeface="Calibri"/>
              </a:rPr>
              <a:t>PCA: example #2</a:t>
            </a:r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7056784" cy="5203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7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Calibri"/>
              </a:rPr>
              <a:t>Kernel </a:t>
            </a:r>
            <a:r>
              <a:rPr lang="en-US" altLang="zh-CN" smtClean="0">
                <a:cs typeface="Calibri"/>
              </a:rPr>
              <a:t>PCA: example</a:t>
            </a:r>
            <a:r>
              <a:rPr lang="en-US" altLang="zh-CN">
                <a:cs typeface="Calibri"/>
              </a:rPr>
              <a:t> #2</a:t>
            </a:r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800369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Calibri"/>
              </a:rPr>
              <a:t>Kernel </a:t>
            </a:r>
            <a:r>
              <a:rPr lang="en-US" altLang="zh-CN" smtClean="0">
                <a:cs typeface="Calibri"/>
              </a:rPr>
              <a:t>PCA: example</a:t>
            </a:r>
            <a:r>
              <a:rPr lang="en-US" altLang="zh-CN">
                <a:cs typeface="Calibri"/>
              </a:rPr>
              <a:t> #2</a:t>
            </a:r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4530"/>
            <a:ext cx="8143127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903" y="268479"/>
            <a:ext cx="48971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b="1" i="1" spc="-5" dirty="0">
                <a:solidFill>
                  <a:srgbClr val="A07C3C"/>
                </a:solidFill>
                <a:latin typeface="Arial"/>
                <a:cs typeface="Arial"/>
              </a:rPr>
              <a:t>The curse of </a:t>
            </a:r>
            <a:r>
              <a:rPr sz="2600" b="1" i="1" spc="-5" dirty="0" smtClean="0">
                <a:solidFill>
                  <a:srgbClr val="A07C3C"/>
                </a:solidFill>
                <a:latin typeface="Arial"/>
                <a:cs typeface="Arial"/>
              </a:rPr>
              <a:t>dimensionality</a:t>
            </a:r>
            <a:endParaRPr sz="2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spcBef>
                <a:spcPts val="20"/>
              </a:spcBef>
            </a:pPr>
            <a:fld id="{81D60167-4931-47E6-BA6A-407CBD079E47}" type="slidenum">
              <a:rPr spc="-5" dirty="0"/>
              <a:pPr marL="25400">
                <a:spcBef>
                  <a:spcPts val="20"/>
                </a:spcBef>
              </a:pPr>
              <a:t>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67544" y="1556792"/>
            <a:ext cx="7559675" cy="2369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985" marR="53340" indent="-375920">
              <a:lnSpc>
                <a:spcPct val="120400"/>
              </a:lnSpc>
              <a:spcBef>
                <a:spcPts val="95"/>
              </a:spcBef>
              <a:tabLst>
                <a:tab pos="4796155" algn="l"/>
              </a:tabLst>
            </a:pPr>
            <a:r>
              <a:rPr sz="1350" dirty="0">
                <a:solidFill>
                  <a:prstClr val="black"/>
                </a:solidFill>
                <a:latin typeface="Marlett"/>
                <a:cs typeface="Marlett"/>
              </a:rPr>
              <a:t></a:t>
            </a:r>
            <a:r>
              <a:rPr sz="1350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Exponential growth in the number of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examples 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required to maintain</a:t>
            </a:r>
            <a:r>
              <a:rPr sz="2700" spc="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7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prstClr val="black"/>
                </a:solidFill>
                <a:latin typeface="Arial"/>
                <a:cs typeface="Arial"/>
              </a:rPr>
              <a:t>given	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sampling</a:t>
            </a:r>
            <a:r>
              <a:rPr sz="4050" spc="-52" baseline="10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4050" baseline="1028" dirty="0">
                <a:solidFill>
                  <a:prstClr val="black"/>
                </a:solidFill>
                <a:latin typeface="Arial"/>
                <a:cs typeface="Arial"/>
              </a:rPr>
              <a:t>density</a:t>
            </a:r>
          </a:p>
          <a:p>
            <a:pPr marL="716915" marR="5080" indent="-368300">
              <a:lnSpc>
                <a:spcPct val="145400"/>
              </a:lnSpc>
              <a:spcBef>
                <a:spcPts val="2450"/>
              </a:spcBef>
            </a:pPr>
            <a:r>
              <a:rPr sz="1200" spc="-10" dirty="0">
                <a:solidFill>
                  <a:prstClr val="black"/>
                </a:solidFill>
                <a:latin typeface="Marlett"/>
                <a:cs typeface="Marlett"/>
              </a:rPr>
              <a:t></a:t>
            </a:r>
            <a:r>
              <a:rPr sz="1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density of </a:t>
            </a:r>
            <a:r>
              <a:rPr sz="2350" spc="10" dirty="0">
                <a:solidFill>
                  <a:prstClr val="black"/>
                </a:solidFill>
                <a:latin typeface="Arial"/>
                <a:cs typeface="Arial"/>
              </a:rPr>
              <a:t>N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examples/bin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350" spc="10" dirty="0">
                <a:solidFill>
                  <a:prstClr val="black"/>
                </a:solidFill>
                <a:latin typeface="Arial"/>
                <a:cs typeface="Arial"/>
              </a:rPr>
              <a:t>D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dimensions, 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the total </a:t>
            </a:r>
            <a:r>
              <a:rPr sz="2350" spc="10" dirty="0">
                <a:solidFill>
                  <a:prstClr val="black"/>
                </a:solidFill>
                <a:latin typeface="Arial"/>
                <a:cs typeface="Arial"/>
              </a:rPr>
              <a:t>number </a:t>
            </a:r>
            <a:r>
              <a:rPr sz="2350" spc="5" dirty="0">
                <a:solidFill>
                  <a:prstClr val="black"/>
                </a:solidFill>
                <a:latin typeface="Arial"/>
                <a:cs typeface="Arial"/>
              </a:rPr>
              <a:t>of examples </a:t>
            </a:r>
            <a:r>
              <a:rPr sz="235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35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50" spc="-8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250" spc="-120" baseline="3148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endParaRPr sz="2250" baseline="31481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1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Calibri"/>
              </a:rPr>
              <a:t>Kernel </a:t>
            </a:r>
            <a:r>
              <a:rPr lang="en-US" altLang="zh-CN" smtClean="0">
                <a:cs typeface="Calibri"/>
              </a:rPr>
              <a:t>PCA: example</a:t>
            </a:r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" y="1306546"/>
            <a:ext cx="7656204" cy="514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0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Unsupervised dimensionality </a:t>
            </a:r>
            <a:r>
              <a:rPr lang="en-US" altLang="zh-CN" dirty="0">
                <a:solidFill>
                  <a:srgbClr val="FF0000"/>
                </a:solidFill>
              </a:rPr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GPCA, Kernel PCA, </a:t>
            </a:r>
            <a:r>
              <a:rPr lang="en-US" altLang="zh-CN" dirty="0" smtClean="0">
                <a:solidFill>
                  <a:srgbClr val="FF0000"/>
                </a:solidFill>
              </a:rPr>
              <a:t>ISOMAP</a:t>
            </a:r>
            <a:r>
              <a:rPr lang="en-US" altLang="zh-CN" dirty="0" smtClean="0"/>
              <a:t>, 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2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Manifold</a:t>
            </a:r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7740687" cy="458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2888"/>
            <a:ext cx="5362330" cy="197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2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Manifold learning</a:t>
            </a:r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49425"/>
            <a:ext cx="63119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20888"/>
            <a:ext cx="526815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5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ISOMAP</a:t>
            </a:r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268760"/>
            <a:ext cx="7868205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8551"/>
            <a:ext cx="2904005" cy="107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4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ISOMAP</a:t>
            </a:r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344816" cy="471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6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ISOMAP</a:t>
            </a:r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4291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68960"/>
            <a:ext cx="4464234" cy="347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9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Unsupervised dimensionality </a:t>
            </a:r>
            <a:r>
              <a:rPr lang="en-US" altLang="zh-CN" dirty="0">
                <a:solidFill>
                  <a:srgbClr val="FF0000"/>
                </a:solidFill>
              </a:rPr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GPCA, Kernel PCA, ISOMAP, </a:t>
            </a:r>
            <a:r>
              <a:rPr lang="en-US" altLang="zh-CN" dirty="0" smtClean="0">
                <a:solidFill>
                  <a:srgbClr val="FF0000"/>
                </a:solidFill>
              </a:rPr>
              <a:t>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118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LLE (Locally Linear Embedding)</a:t>
            </a:r>
            <a:br>
              <a:rPr lang="en-US" altLang="zh-CN" dirty="0"/>
            </a:br>
            <a:r>
              <a:rPr lang="en-US" altLang="zh-CN" sz="4000" dirty="0" smtClean="0">
                <a:solidFill>
                  <a:srgbClr val="00B050"/>
                </a:solidFill>
              </a:rPr>
              <a:t>Fit </a:t>
            </a:r>
            <a:r>
              <a:rPr lang="en-US" altLang="zh-CN" sz="4000" dirty="0">
                <a:solidFill>
                  <a:srgbClr val="00B050"/>
                </a:solidFill>
              </a:rPr>
              <a:t>locally, Think Globally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2" y="1844823"/>
            <a:ext cx="7498305" cy="443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6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LLE</a:t>
            </a:r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4721259" cy="529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2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Why </a:t>
            </a:r>
            <a:r>
              <a:rPr lang="en-US" altLang="zh-CN" dirty="0"/>
              <a:t>dimensionality </a:t>
            </a:r>
            <a:r>
              <a:rPr lang="en-US" altLang="zh-CN" dirty="0" smtClean="0">
                <a:ea typeface="宋体" charset="-122"/>
              </a:rPr>
              <a:t>reduction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>(cont.)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229600" cy="5141168"/>
          </a:xfrm>
        </p:spPr>
        <p:txBody>
          <a:bodyPr>
            <a:normAutofit fontScale="92500" lnSpcReduction="20000"/>
          </a:bodyPr>
          <a:lstStyle/>
          <a:p>
            <a:pPr lvl="1"/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The </a:t>
            </a:r>
            <a:r>
              <a:rPr lang="en-US" altLang="zh-CN" dirty="0">
                <a:solidFill>
                  <a:srgbClr val="FB192F"/>
                </a:solidFill>
                <a:ea typeface="宋体" charset="-122"/>
              </a:rPr>
              <a:t>intrinsic</a:t>
            </a:r>
            <a:r>
              <a:rPr lang="en-US" altLang="zh-CN" dirty="0">
                <a:ea typeface="宋体" charset="-122"/>
              </a:rPr>
              <a:t> dimension may be small. </a:t>
            </a:r>
          </a:p>
          <a:p>
            <a:pPr lvl="1"/>
            <a:r>
              <a:rPr lang="en-US" altLang="zh-CN" dirty="0">
                <a:ea typeface="宋体" charset="-122"/>
              </a:rPr>
              <a:t>For example, the number of genes responsible for a certain type of disease may be small.</a:t>
            </a:r>
          </a:p>
          <a:p>
            <a:endParaRPr lang="en-US" altLang="zh-CN" dirty="0" smtClean="0">
              <a:solidFill>
                <a:srgbClr val="FB192F"/>
              </a:solidFill>
              <a:ea typeface="宋体" charset="-122"/>
            </a:endParaRPr>
          </a:p>
          <a:p>
            <a:r>
              <a:rPr lang="en-US" altLang="zh-CN" dirty="0" smtClean="0">
                <a:solidFill>
                  <a:srgbClr val="FB192F"/>
                </a:solidFill>
                <a:ea typeface="宋体" charset="-122"/>
              </a:rPr>
              <a:t>Visualization</a:t>
            </a:r>
            <a:r>
              <a:rPr lang="en-US" altLang="zh-CN" dirty="0">
                <a:ea typeface="宋体" charset="-122"/>
              </a:rPr>
              <a:t>: projection of high-dimensional data onto 2D or 3D.</a:t>
            </a: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solidFill>
                  <a:srgbClr val="FB192F"/>
                </a:solidFill>
                <a:ea typeface="宋体" charset="-122"/>
              </a:rPr>
              <a:t>Data compression</a:t>
            </a:r>
            <a:r>
              <a:rPr lang="en-US" altLang="zh-CN" dirty="0">
                <a:ea typeface="宋体" charset="-122"/>
              </a:rPr>
              <a:t>: efficient storage and retrieval.</a:t>
            </a: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solidFill>
                  <a:srgbClr val="FB192F"/>
                </a:solidFill>
                <a:ea typeface="宋体" charset="-122"/>
              </a:rPr>
              <a:t>Noise removal</a:t>
            </a:r>
            <a:r>
              <a:rPr lang="en-US" altLang="zh-CN" dirty="0">
                <a:ea typeface="宋体" charset="-122"/>
              </a:rPr>
              <a:t>: positive effect on query accuracy.</a:t>
            </a:r>
          </a:p>
        </p:txBody>
      </p:sp>
    </p:spTree>
    <p:extLst>
      <p:ext uri="{BB962C8B-B14F-4D97-AF65-F5344CB8AC3E}">
        <p14:creationId xmlns:p14="http://schemas.microsoft.com/office/powerpoint/2010/main" val="4234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Comparison</a:t>
            </a:r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129706"/>
            <a:ext cx="8136521" cy="2883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0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Background</a:t>
            </a:r>
            <a:endParaRPr lang="en-US" altLang="zh-CN" dirty="0" smtClean="0"/>
          </a:p>
          <a:p>
            <a:r>
              <a:rPr lang="en-US" altLang="zh-CN" dirty="0" smtClean="0"/>
              <a:t>Unsupervised dimensionality </a:t>
            </a:r>
            <a:r>
              <a:rPr lang="en-US" altLang="zh-CN" dirty="0"/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GPCA, Kernel PCA, ISOMAP, LLE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Supervised </a:t>
            </a:r>
            <a:r>
              <a:rPr lang="en-US" altLang="zh-CN" dirty="0">
                <a:solidFill>
                  <a:srgbClr val="FF0000"/>
                </a:solidFill>
              </a:rPr>
              <a:t>dimensionality reduction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linear: </a:t>
            </a:r>
            <a:r>
              <a:rPr lang="en-US" altLang="zh-CN" dirty="0" smtClean="0">
                <a:solidFill>
                  <a:srgbClr val="FF0000"/>
                </a:solidFill>
              </a:rPr>
              <a:t>LDA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nonlinear: </a:t>
            </a:r>
            <a:r>
              <a:rPr lang="en-US" altLang="zh-CN" dirty="0" err="1">
                <a:solidFill>
                  <a:srgbClr val="FF0000"/>
                </a:solidFill>
              </a:rPr>
              <a:t>Kernal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LDA</a:t>
            </a:r>
          </a:p>
          <a:p>
            <a:r>
              <a:rPr lang="en-US" altLang="zh-CN" dirty="0"/>
              <a:t>Sparse subspace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18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57279"/>
            <a:ext cx="5616624" cy="442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52400"/>
            <a:ext cx="8496944" cy="16002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charset="-122"/>
              </a:rPr>
              <a:t>Signal representation versus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48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LDA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LDA part: PRML02_LDA.pdf</a:t>
            </a:r>
          </a:p>
          <a:p>
            <a:r>
              <a:rPr lang="en-US" altLang="zh-CN"/>
              <a:t>Kernel LDA part: PRML02_Kernel_LDA.pdf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Background</a:t>
            </a:r>
            <a:endParaRPr lang="en-US" altLang="zh-CN" dirty="0" smtClean="0"/>
          </a:p>
          <a:p>
            <a:r>
              <a:rPr lang="en-US" altLang="zh-CN" dirty="0" smtClean="0"/>
              <a:t>Unsupervised dimensionality </a:t>
            </a:r>
            <a:r>
              <a:rPr lang="en-US" altLang="zh-CN" dirty="0"/>
              <a:t>reduction</a:t>
            </a:r>
          </a:p>
          <a:p>
            <a:pPr lvl="1"/>
            <a:r>
              <a:rPr lang="en-US" altLang="zh-CN" dirty="0" smtClean="0"/>
              <a:t>linear: PCA</a:t>
            </a:r>
          </a:p>
          <a:p>
            <a:pPr lvl="1"/>
            <a:r>
              <a:rPr lang="en-US" altLang="zh-CN" dirty="0" smtClean="0"/>
              <a:t>nonlinear: GPCA, Kernel PCA, ISOMAP, LLE</a:t>
            </a:r>
          </a:p>
          <a:p>
            <a:r>
              <a:rPr lang="en-US" altLang="zh-CN" dirty="0" smtClean="0"/>
              <a:t>Supervised </a:t>
            </a:r>
            <a:r>
              <a:rPr lang="en-US" altLang="zh-CN" dirty="0"/>
              <a:t>dimensionality reduction</a:t>
            </a:r>
          </a:p>
          <a:p>
            <a:pPr lvl="1"/>
            <a:r>
              <a:rPr lang="en-US" altLang="zh-CN" dirty="0"/>
              <a:t>linear: </a:t>
            </a:r>
            <a:r>
              <a:rPr lang="en-US" altLang="zh-CN" dirty="0" smtClean="0"/>
              <a:t>LDA</a:t>
            </a:r>
          </a:p>
          <a:p>
            <a:pPr lvl="1"/>
            <a:r>
              <a:rPr lang="en-US" altLang="zh-CN" dirty="0" smtClean="0"/>
              <a:t>nonlinear: </a:t>
            </a:r>
            <a:r>
              <a:rPr lang="en-US" altLang="zh-CN" dirty="0" err="1"/>
              <a:t>Kernal</a:t>
            </a:r>
            <a:r>
              <a:rPr lang="en-US" altLang="zh-CN" dirty="0"/>
              <a:t> </a:t>
            </a:r>
            <a:r>
              <a:rPr lang="en-US" altLang="zh-CN" dirty="0" smtClean="0"/>
              <a:t>LDA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Sparse subspace </a:t>
            </a:r>
            <a:r>
              <a:rPr lang="en-US" altLang="zh-CN" dirty="0" smtClean="0">
                <a:solidFill>
                  <a:srgbClr val="FF0000"/>
                </a:solidFill>
              </a:rPr>
              <a:t>learning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ea typeface="宋体" charset="-122"/>
              </a:rPr>
              <a:t>Summary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35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曲线连接符 28"/>
          <p:cNvCxnSpPr>
            <a:stCxn id="16" idx="4"/>
            <a:endCxn id="17" idx="0"/>
          </p:cNvCxnSpPr>
          <p:nvPr/>
        </p:nvCxnSpPr>
        <p:spPr>
          <a:xfrm flipH="1">
            <a:off x="1355569" y="3068960"/>
            <a:ext cx="12075" cy="1584176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339752" y="207139"/>
            <a:ext cx="0" cy="624619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640" name="任意多边形 707639"/>
          <p:cNvSpPr/>
          <p:nvPr/>
        </p:nvSpPr>
        <p:spPr>
          <a:xfrm>
            <a:off x="464396" y="395144"/>
            <a:ext cx="8299358" cy="6274216"/>
          </a:xfrm>
          <a:custGeom>
            <a:avLst/>
            <a:gdLst>
              <a:gd name="connsiteX0" fmla="*/ 6384 w 8299358"/>
              <a:gd name="connsiteY0" fmla="*/ 0 h 6274216"/>
              <a:gd name="connsiteX1" fmla="*/ 24491 w 8299358"/>
              <a:gd name="connsiteY1" fmla="*/ 3060072 h 6274216"/>
              <a:gd name="connsiteX2" fmla="*/ 42598 w 8299358"/>
              <a:gd name="connsiteY2" fmla="*/ 5540721 h 6274216"/>
              <a:gd name="connsiteX3" fmla="*/ 549592 w 8299358"/>
              <a:gd name="connsiteY3" fmla="*/ 6102036 h 6274216"/>
              <a:gd name="connsiteX4" fmla="*/ 1626954 w 8299358"/>
              <a:gd name="connsiteY4" fmla="*/ 6120143 h 6274216"/>
              <a:gd name="connsiteX5" fmla="*/ 2831065 w 8299358"/>
              <a:gd name="connsiteY5" fmla="*/ 6147303 h 6274216"/>
              <a:gd name="connsiteX6" fmla="*/ 5302661 w 8299358"/>
              <a:gd name="connsiteY6" fmla="*/ 6183517 h 6274216"/>
              <a:gd name="connsiteX7" fmla="*/ 6814590 w 8299358"/>
              <a:gd name="connsiteY7" fmla="*/ 4834551 h 6274216"/>
              <a:gd name="connsiteX8" fmla="*/ 7439279 w 8299358"/>
              <a:gd name="connsiteY8" fmla="*/ 3829616 h 6274216"/>
              <a:gd name="connsiteX9" fmla="*/ 8299358 w 8299358"/>
              <a:gd name="connsiteY9" fmla="*/ 1919335 h 627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99358" h="6274216">
                <a:moveTo>
                  <a:pt x="6384" y="0"/>
                </a:moveTo>
                <a:cubicBezTo>
                  <a:pt x="12419" y="1068309"/>
                  <a:pt x="18455" y="2136619"/>
                  <a:pt x="24491" y="3060072"/>
                </a:cubicBezTo>
                <a:cubicBezTo>
                  <a:pt x="30527" y="3983525"/>
                  <a:pt x="-44919" y="5033727"/>
                  <a:pt x="42598" y="5540721"/>
                </a:cubicBezTo>
                <a:cubicBezTo>
                  <a:pt x="130115" y="6047715"/>
                  <a:pt x="285533" y="6005466"/>
                  <a:pt x="549592" y="6102036"/>
                </a:cubicBezTo>
                <a:cubicBezTo>
                  <a:pt x="813651" y="6198606"/>
                  <a:pt x="1626954" y="6120143"/>
                  <a:pt x="1626954" y="6120143"/>
                </a:cubicBezTo>
                <a:lnTo>
                  <a:pt x="2831065" y="6147303"/>
                </a:lnTo>
                <a:cubicBezTo>
                  <a:pt x="3443683" y="6157865"/>
                  <a:pt x="4638740" y="6402309"/>
                  <a:pt x="5302661" y="6183517"/>
                </a:cubicBezTo>
                <a:cubicBezTo>
                  <a:pt x="5966582" y="5964725"/>
                  <a:pt x="6458487" y="5226868"/>
                  <a:pt x="6814590" y="4834551"/>
                </a:cubicBezTo>
                <a:cubicBezTo>
                  <a:pt x="7170693" y="4442234"/>
                  <a:pt x="7191818" y="4315485"/>
                  <a:pt x="7439279" y="3829616"/>
                </a:cubicBezTo>
                <a:cubicBezTo>
                  <a:pt x="7686740" y="3343747"/>
                  <a:pt x="7993049" y="2631541"/>
                  <a:pt x="8299358" y="1919335"/>
                </a:cubicBezTo>
              </a:path>
            </a:pathLst>
          </a:cu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211960" y="908720"/>
            <a:ext cx="7920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PCA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09461" y="908720"/>
            <a:ext cx="1114595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GPCA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735330" y="2435699"/>
            <a:ext cx="122413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KernelPCA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627784" y="4505373"/>
            <a:ext cx="948093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MDS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23928" y="5733256"/>
            <a:ext cx="133708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ISOMAP</a:t>
            </a: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68405" y="32590"/>
            <a:ext cx="14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feature space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71600" y="2348880"/>
            <a:ext cx="7920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LDA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5576" y="4653136"/>
            <a:ext cx="119998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Kernel</a:t>
            </a:r>
          </a:p>
          <a:p>
            <a:pPr algn="ctr"/>
            <a:r>
              <a:rPr lang="en-US" altLang="zh-CN" smtClean="0"/>
              <a:t>LDA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893599" y="4509120"/>
            <a:ext cx="948093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LLE</a:t>
            </a:r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31849" y="22473"/>
            <a:ext cx="191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sample data space</a:t>
            </a:r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953421" y="557077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hypersurface fitting</a:t>
            </a:r>
          </a:p>
          <a:p>
            <a:pPr algn="ctr"/>
            <a:r>
              <a:rPr lang="en-US" altLang="zh-CN" smtClean="0"/>
              <a:t>known mapping</a:t>
            </a: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051720" y="3789040"/>
            <a:ext cx="252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Preserve</a:t>
            </a:r>
          </a:p>
          <a:p>
            <a:pPr algn="ctr"/>
            <a:r>
              <a:rPr lang="en-US" altLang="zh-CN" smtClean="0"/>
              <a:t>Euclidean distance/other</a:t>
            </a: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791081" y="3836153"/>
            <a:ext cx="2805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Preserve</a:t>
            </a:r>
          </a:p>
          <a:p>
            <a:pPr algn="ctr"/>
            <a:r>
              <a:rPr lang="en-US" altLang="zh-CN" smtClean="0"/>
              <a:t>neighbourhood relationship</a:t>
            </a:r>
            <a:endParaRPr lang="zh-CN" altLang="en-US"/>
          </a:p>
        </p:txBody>
      </p:sp>
      <p:cxnSp>
        <p:nvCxnSpPr>
          <p:cNvPr id="7" name="曲线连接符 6"/>
          <p:cNvCxnSpPr>
            <a:stCxn id="3" idx="6"/>
            <a:endCxn id="6" idx="2"/>
          </p:cNvCxnSpPr>
          <p:nvPr/>
        </p:nvCxnSpPr>
        <p:spPr>
          <a:xfrm>
            <a:off x="5004048" y="1268760"/>
            <a:ext cx="1805413" cy="0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3" idx="5"/>
            <a:endCxn id="8" idx="2"/>
          </p:cNvCxnSpPr>
          <p:nvPr/>
        </p:nvCxnSpPr>
        <p:spPr>
          <a:xfrm>
            <a:off x="4888049" y="1523347"/>
            <a:ext cx="1847281" cy="1272392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6" idx="4"/>
            <a:endCxn id="8" idx="0"/>
          </p:cNvCxnSpPr>
          <p:nvPr/>
        </p:nvCxnSpPr>
        <p:spPr>
          <a:xfrm flipH="1">
            <a:off x="7347398" y="1628800"/>
            <a:ext cx="19361" cy="806899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539552" y="0"/>
            <a:ext cx="6916903" cy="447036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3095792" y="3372411"/>
            <a:ext cx="2993948" cy="36004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Manifold learning</a:t>
            </a:r>
            <a:endParaRPr lang="zh-CN" altLang="en-US"/>
          </a:p>
        </p:txBody>
      </p:sp>
      <p:cxnSp>
        <p:nvCxnSpPr>
          <p:cNvPr id="46" name="曲线连接符 45"/>
          <p:cNvCxnSpPr>
            <a:stCxn id="3" idx="4"/>
            <a:endCxn id="43" idx="0"/>
          </p:cNvCxnSpPr>
          <p:nvPr/>
        </p:nvCxnSpPr>
        <p:spPr>
          <a:xfrm flipH="1">
            <a:off x="4592766" y="1628800"/>
            <a:ext cx="15238" cy="1743611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299640" y="3073146"/>
            <a:ext cx="19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unknown mapping</a:t>
            </a:r>
            <a:endParaRPr lang="zh-CN" altLang="en-US" dirty="0"/>
          </a:p>
        </p:txBody>
      </p:sp>
      <p:cxnSp>
        <p:nvCxnSpPr>
          <p:cNvPr id="63" name="曲线连接符 62"/>
          <p:cNvCxnSpPr>
            <a:stCxn id="43" idx="2"/>
            <a:endCxn id="11" idx="0"/>
          </p:cNvCxnSpPr>
          <p:nvPr/>
        </p:nvCxnSpPr>
        <p:spPr>
          <a:xfrm rot="5400000">
            <a:off x="3460838" y="3373445"/>
            <a:ext cx="772922" cy="1490935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43" idx="2"/>
            <a:endCxn id="19" idx="0"/>
          </p:cNvCxnSpPr>
          <p:nvPr/>
        </p:nvCxnSpPr>
        <p:spPr>
          <a:xfrm rot="16200000" flipH="1">
            <a:off x="5091872" y="3233345"/>
            <a:ext cx="776669" cy="177488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43" idx="2"/>
            <a:endCxn id="12" idx="0"/>
          </p:cNvCxnSpPr>
          <p:nvPr/>
        </p:nvCxnSpPr>
        <p:spPr>
          <a:xfrm rot="5400000">
            <a:off x="3592215" y="4732704"/>
            <a:ext cx="2000805" cy="298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8" idx="4"/>
            <a:endCxn id="43" idx="3"/>
          </p:cNvCxnSpPr>
          <p:nvPr/>
        </p:nvCxnSpPr>
        <p:spPr>
          <a:xfrm rot="5400000">
            <a:off x="6520243" y="2725276"/>
            <a:ext cx="396652" cy="125765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曲线连接符 77"/>
          <p:cNvCxnSpPr>
            <a:stCxn id="8" idx="6"/>
            <a:endCxn id="6" idx="6"/>
          </p:cNvCxnSpPr>
          <p:nvPr/>
        </p:nvCxnSpPr>
        <p:spPr>
          <a:xfrm flipH="1" flipV="1">
            <a:off x="7924056" y="1268760"/>
            <a:ext cx="35410" cy="1526979"/>
          </a:xfrm>
          <a:prstGeom prst="bentConnector3">
            <a:avLst>
              <a:gd name="adj1" fmla="val -64558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曲线连接符 92"/>
          <p:cNvCxnSpPr>
            <a:stCxn id="11" idx="4"/>
            <a:endCxn id="12" idx="2"/>
          </p:cNvCxnSpPr>
          <p:nvPr/>
        </p:nvCxnSpPr>
        <p:spPr>
          <a:xfrm rot="16200000" flipH="1">
            <a:off x="3078958" y="5248325"/>
            <a:ext cx="867843" cy="822097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8" y="360437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Embedding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6831" y="4942909"/>
            <a:ext cx="184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Preserve</a:t>
            </a:r>
          </a:p>
          <a:p>
            <a:pPr algn="ctr"/>
            <a:r>
              <a:rPr lang="en-US" altLang="zh-CN" smtClean="0"/>
              <a:t>geodesic </a:t>
            </a:r>
            <a:r>
              <a:rPr lang="en-US" altLang="zh-CN"/>
              <a:t>distance</a:t>
            </a:r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4617157" y="2416835"/>
            <a:ext cx="1029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Manifold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6754" y="880243"/>
            <a:ext cx="7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Fitting</a:t>
            </a:r>
            <a:endParaRPr lang="zh-CN" altLang="en-US" dirty="0"/>
          </a:p>
        </p:txBody>
      </p:sp>
      <p:sp>
        <p:nvSpPr>
          <p:cNvPr id="154" name="椭圆 153"/>
          <p:cNvSpPr/>
          <p:nvPr/>
        </p:nvSpPr>
        <p:spPr>
          <a:xfrm>
            <a:off x="6767405" y="5949280"/>
            <a:ext cx="1585071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Sparse</a:t>
            </a:r>
          </a:p>
          <a:p>
            <a:pPr algn="ctr"/>
            <a:r>
              <a:rPr lang="en-US" altLang="zh-CN" smtClean="0"/>
              <a:t>Subspace</a:t>
            </a:r>
            <a:endParaRPr lang="zh-CN" altLang="en-US"/>
          </a:p>
        </p:txBody>
      </p:sp>
      <p:sp>
        <p:nvSpPr>
          <p:cNvPr id="707641" name="TextBox 707640"/>
          <p:cNvSpPr txBox="1"/>
          <p:nvPr/>
        </p:nvSpPr>
        <p:spPr>
          <a:xfrm>
            <a:off x="6899415" y="5538352"/>
            <a:ext cx="22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</a:t>
            </a:r>
            <a:r>
              <a:rPr lang="en-US" altLang="zh-CN" smtClean="0"/>
              <a:t>artial subspace used</a:t>
            </a:r>
            <a:endParaRPr lang="zh-CN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5428859" y="5548590"/>
            <a:ext cx="143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Full subspace</a:t>
            </a:r>
            <a:endParaRPr lang="zh-CN" altLang="en-US"/>
          </a:p>
        </p:txBody>
      </p:sp>
      <p:sp>
        <p:nvSpPr>
          <p:cNvPr id="707645" name="TextBox 707644"/>
          <p:cNvSpPr txBox="1"/>
          <p:nvPr/>
        </p:nvSpPr>
        <p:spPr>
          <a:xfrm>
            <a:off x="2397257" y="270352"/>
            <a:ext cx="161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minimize</a:t>
            </a:r>
          </a:p>
          <a:p>
            <a:r>
              <a:rPr lang="en-US" altLang="zh-CN" smtClean="0"/>
              <a:t>infomation loss</a:t>
            </a:r>
            <a:endParaRPr lang="zh-CN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755589" y="270352"/>
            <a:ext cx="1521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mtClean="0"/>
              <a:t>maximize</a:t>
            </a:r>
          </a:p>
          <a:p>
            <a:pPr algn="r"/>
            <a:r>
              <a:rPr lang="en-US" altLang="zh-CN" smtClean="0"/>
              <a:t>discrimination</a:t>
            </a:r>
            <a:endParaRPr lang="zh-CN" altLang="en-US"/>
          </a:p>
        </p:txBody>
      </p:sp>
      <p:sp>
        <p:nvSpPr>
          <p:cNvPr id="163" name="TextBox 162"/>
          <p:cNvSpPr txBox="1"/>
          <p:nvPr/>
        </p:nvSpPr>
        <p:spPr>
          <a:xfrm>
            <a:off x="5466812" y="170600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Embedding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5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An example: Visualization &amp; Modelling</a:t>
            </a:r>
            <a:endParaRPr lang="zh-CN" altLang="en-US" sz="3600" dirty="0"/>
          </a:p>
        </p:txBody>
      </p:sp>
      <p:pic>
        <p:nvPicPr>
          <p:cNvPr id="4" name="Picture 7" descr="A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6" b="53924"/>
          <a:stretch/>
        </p:blipFill>
        <p:spPr bwMode="auto">
          <a:xfrm>
            <a:off x="683567" y="3861048"/>
            <a:ext cx="7854265" cy="29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D:\bitWork\讲课\模式识别课件\fig\m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3" y="1259230"/>
            <a:ext cx="2808312" cy="26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9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2681</Words>
  <Application>Microsoft Office PowerPoint</Application>
  <PresentationFormat>全屏显示(4:3)</PresentationFormat>
  <Paragraphs>463</Paragraphs>
  <Slides>85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92" baseType="lpstr">
      <vt:lpstr>Office 主题</vt:lpstr>
      <vt:lpstr>Office Theme</vt:lpstr>
      <vt:lpstr>1_Office 主题</vt:lpstr>
      <vt:lpstr>1_Office Theme</vt:lpstr>
      <vt:lpstr>2_Office 主题</vt:lpstr>
      <vt:lpstr>Equation</vt:lpstr>
      <vt:lpstr>公式</vt:lpstr>
      <vt:lpstr>Dimensionality/feature reduction, Subspace learning, Low rank representation</vt:lpstr>
      <vt:lpstr>Outline</vt:lpstr>
      <vt:lpstr>Background</vt:lpstr>
      <vt:lpstr>Why dimensionality reduction?</vt:lpstr>
      <vt:lpstr>The curse of dimensionality</vt:lpstr>
      <vt:lpstr> Exponential growth in the complexity of the target  function (a density estimate) with increasing  dimensionality</vt:lpstr>
      <vt:lpstr>PowerPoint 演示文稿</vt:lpstr>
      <vt:lpstr>Why dimensionality reduction (cont.)</vt:lpstr>
      <vt:lpstr>An example: Visualization &amp; Modelling</vt:lpstr>
      <vt:lpstr>Background</vt:lpstr>
      <vt:lpstr>Dimensionality reduction (1)</vt:lpstr>
      <vt:lpstr>Dimensionality reduction (1)</vt:lpstr>
      <vt:lpstr>Dimensionality reduction (2)</vt:lpstr>
      <vt:lpstr>Background</vt:lpstr>
      <vt:lpstr>Signal representation versus classification</vt:lpstr>
      <vt:lpstr>Signal representation versus classification</vt:lpstr>
      <vt:lpstr> Within the realm of linear feature extraction,  two techniques are commonly used</vt:lpstr>
      <vt:lpstr>Outline</vt:lpstr>
      <vt:lpstr> Historical remarks</vt:lpstr>
      <vt:lpstr>PCA (Principal Components Analysis)</vt:lpstr>
      <vt:lpstr>PowerPoint 演示文稿</vt:lpstr>
      <vt:lpstr>PCA: Decorrelation</vt:lpstr>
      <vt:lpstr>PCA: Preserve information</vt:lpstr>
      <vt:lpstr>Algebraic definition of PCs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Algebraic derivation of PCs</vt:lpstr>
      <vt:lpstr>PCA vs. SVD</vt:lpstr>
      <vt:lpstr>PCA (Principal Components Analysis)</vt:lpstr>
      <vt:lpstr>PowerPoint 演示文稿</vt:lpstr>
      <vt:lpstr>V2: Projection (reconstruction)</vt:lpstr>
      <vt:lpstr>V2: Projection (reconstruction)</vt:lpstr>
      <vt:lpstr>V2: Projection (reconstruction)</vt:lpstr>
      <vt:lpstr>V2: Projection (reconstruction)</vt:lpstr>
      <vt:lpstr>V2: Projection (reconstruction)</vt:lpstr>
      <vt:lpstr>V2: Projection (reconstruction)</vt:lpstr>
      <vt:lpstr>V2: Projection (reconstruction)</vt:lpstr>
      <vt:lpstr>V2: Projection (reconstruction)</vt:lpstr>
      <vt:lpstr>PCA (Principal Components Analysis)</vt:lpstr>
      <vt:lpstr>PowerPoint 演示文稿</vt:lpstr>
      <vt:lpstr>V3: Geometric picture of principal components (PCs) </vt:lpstr>
      <vt:lpstr>PCA (Principal Components Analysis)</vt:lpstr>
      <vt:lpstr>Examples: Visualization &amp; Modelling</vt:lpstr>
      <vt:lpstr>Examples: PCA for face recognition (Eigenfaces)</vt:lpstr>
      <vt:lpstr>Examples: PCA for image compression</vt:lpstr>
      <vt:lpstr>PCA (Principal Components Analysis)</vt:lpstr>
      <vt:lpstr>PowerPoint 演示文稿</vt:lpstr>
      <vt:lpstr>MDS(Multidimensional Scaling): Embedding</vt:lpstr>
      <vt:lpstr>MDS</vt:lpstr>
      <vt:lpstr>MDS</vt:lpstr>
      <vt:lpstr>PCA vs. MDS(V4)</vt:lpstr>
      <vt:lpstr>PCA (Principal Components Analysis)</vt:lpstr>
      <vt:lpstr>PowerPoint 演示文稿</vt:lpstr>
      <vt:lpstr>Geometric picture of principal components (PCs) </vt:lpstr>
      <vt:lpstr>Outline</vt:lpstr>
      <vt:lpstr>PCA → GPCA</vt:lpstr>
      <vt:lpstr>GPCA (Generalized Principal Component Analysis)</vt:lpstr>
      <vt:lpstr>GPCA → Kernel PCA</vt:lpstr>
      <vt:lpstr>GPCA → Kernel PCA</vt:lpstr>
      <vt:lpstr>Kernel PCA: MDS on the Kernel </vt:lpstr>
      <vt:lpstr>Kernel PCA: normalization</vt:lpstr>
      <vt:lpstr>Kernel PCA: normalization</vt:lpstr>
      <vt:lpstr>Kernel PCA: example # 1</vt:lpstr>
      <vt:lpstr>Kernel PCA: example #2</vt:lpstr>
      <vt:lpstr>Kernel PCA: example #2</vt:lpstr>
      <vt:lpstr>Kernel PCA: example #2</vt:lpstr>
      <vt:lpstr>Kernel PCA: example</vt:lpstr>
      <vt:lpstr>Outline</vt:lpstr>
      <vt:lpstr>Manifold</vt:lpstr>
      <vt:lpstr>Manifold learning</vt:lpstr>
      <vt:lpstr>ISOMAP</vt:lpstr>
      <vt:lpstr>ISOMAP</vt:lpstr>
      <vt:lpstr>ISOMAP</vt:lpstr>
      <vt:lpstr>Outline</vt:lpstr>
      <vt:lpstr>LLE (Locally Linear Embedding) Fit locally, Think Globally</vt:lpstr>
      <vt:lpstr>LLE</vt:lpstr>
      <vt:lpstr>Comparison</vt:lpstr>
      <vt:lpstr>Outline</vt:lpstr>
      <vt:lpstr>Signal representation versus classification</vt:lpstr>
      <vt:lpstr>LDA</vt:lpstr>
      <vt:lpstr>Outline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Learning: Clustering</dc:title>
  <cp:lastModifiedBy>ajon</cp:lastModifiedBy>
  <cp:revision>209</cp:revision>
  <dcterms:modified xsi:type="dcterms:W3CDTF">2017-10-24T07:26:36Z</dcterms:modified>
</cp:coreProperties>
</file>